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theme/theme7.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8.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4" r:id="rId1"/>
    <p:sldMasterId id="2147483815" r:id="rId2"/>
    <p:sldMasterId id="2147483795" r:id="rId3"/>
    <p:sldMasterId id="2147483767" r:id="rId4"/>
    <p:sldMasterId id="2147483781" r:id="rId5"/>
    <p:sldMasterId id="2147483778" r:id="rId6"/>
    <p:sldMasterId id="2147483788" r:id="rId7"/>
    <p:sldMasterId id="2147483820" r:id="rId8"/>
    <p:sldMasterId id="2147483832" r:id="rId9"/>
  </p:sldMasterIdLst>
  <p:notesMasterIdLst>
    <p:notesMasterId r:id="rId67"/>
  </p:notesMasterIdLst>
  <p:handoutMasterIdLst>
    <p:handoutMasterId r:id="rId68"/>
  </p:handoutMasterIdLst>
  <p:sldIdLst>
    <p:sldId id="444" r:id="rId10"/>
    <p:sldId id="343" r:id="rId11"/>
    <p:sldId id="445" r:id="rId12"/>
    <p:sldId id="276" r:id="rId13"/>
    <p:sldId id="277" r:id="rId14"/>
    <p:sldId id="279" r:id="rId15"/>
    <p:sldId id="281" r:id="rId16"/>
    <p:sldId id="328" r:id="rId17"/>
    <p:sldId id="446" r:id="rId18"/>
    <p:sldId id="371" r:id="rId19"/>
    <p:sldId id="274" r:id="rId20"/>
    <p:sldId id="372" r:id="rId21"/>
    <p:sldId id="284" r:id="rId22"/>
    <p:sldId id="447" r:id="rId23"/>
    <p:sldId id="292" r:id="rId24"/>
    <p:sldId id="290" r:id="rId25"/>
    <p:sldId id="291" r:id="rId26"/>
    <p:sldId id="293" r:id="rId27"/>
    <p:sldId id="294" r:id="rId28"/>
    <p:sldId id="448" r:id="rId29"/>
    <p:sldId id="261" r:id="rId30"/>
    <p:sldId id="324" r:id="rId31"/>
    <p:sldId id="379" r:id="rId32"/>
    <p:sldId id="449" r:id="rId33"/>
    <p:sldId id="333" r:id="rId34"/>
    <p:sldId id="334" r:id="rId35"/>
    <p:sldId id="266" r:id="rId36"/>
    <p:sldId id="304" r:id="rId37"/>
    <p:sldId id="314" r:id="rId38"/>
    <p:sldId id="396" r:id="rId39"/>
    <p:sldId id="305" r:id="rId40"/>
    <p:sldId id="381" r:id="rId41"/>
    <p:sldId id="273" r:id="rId42"/>
    <p:sldId id="336" r:id="rId43"/>
    <p:sldId id="383" r:id="rId44"/>
    <p:sldId id="382" r:id="rId45"/>
    <p:sldId id="384" r:id="rId46"/>
    <p:sldId id="385" r:id="rId47"/>
    <p:sldId id="386" r:id="rId48"/>
    <p:sldId id="337" r:id="rId49"/>
    <p:sldId id="387" r:id="rId50"/>
    <p:sldId id="388" r:id="rId51"/>
    <p:sldId id="389" r:id="rId52"/>
    <p:sldId id="390" r:id="rId53"/>
    <p:sldId id="391" r:id="rId54"/>
    <p:sldId id="392" r:id="rId55"/>
    <p:sldId id="450" r:id="rId56"/>
    <p:sldId id="340" r:id="rId57"/>
    <p:sldId id="306" r:id="rId58"/>
    <p:sldId id="395" r:id="rId59"/>
    <p:sldId id="307" r:id="rId60"/>
    <p:sldId id="308" r:id="rId61"/>
    <p:sldId id="309" r:id="rId62"/>
    <p:sldId id="310" r:id="rId63"/>
    <p:sldId id="374" r:id="rId64"/>
    <p:sldId id="451" r:id="rId65"/>
    <p:sldId id="397" r:id="rId6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TMP talk" id="{513A7B7A-61F9-488D-8664-8783106D6296}">
          <p14:sldIdLst>
            <p14:sldId id="444"/>
            <p14:sldId id="343"/>
            <p14:sldId id="445"/>
            <p14:sldId id="276"/>
            <p14:sldId id="277"/>
            <p14:sldId id="279"/>
            <p14:sldId id="281"/>
            <p14:sldId id="328"/>
            <p14:sldId id="446"/>
            <p14:sldId id="371"/>
            <p14:sldId id="274"/>
            <p14:sldId id="372"/>
            <p14:sldId id="284"/>
            <p14:sldId id="447"/>
            <p14:sldId id="292"/>
            <p14:sldId id="290"/>
            <p14:sldId id="291"/>
            <p14:sldId id="293"/>
            <p14:sldId id="294"/>
            <p14:sldId id="448"/>
            <p14:sldId id="261"/>
            <p14:sldId id="324"/>
            <p14:sldId id="379"/>
            <p14:sldId id="449"/>
            <p14:sldId id="333"/>
            <p14:sldId id="334"/>
            <p14:sldId id="266"/>
            <p14:sldId id="304"/>
            <p14:sldId id="314"/>
            <p14:sldId id="396"/>
            <p14:sldId id="305"/>
            <p14:sldId id="381"/>
            <p14:sldId id="273"/>
            <p14:sldId id="336"/>
            <p14:sldId id="383"/>
            <p14:sldId id="382"/>
            <p14:sldId id="384"/>
            <p14:sldId id="385"/>
            <p14:sldId id="386"/>
            <p14:sldId id="337"/>
            <p14:sldId id="387"/>
            <p14:sldId id="388"/>
            <p14:sldId id="389"/>
            <p14:sldId id="390"/>
            <p14:sldId id="391"/>
            <p14:sldId id="392"/>
            <p14:sldId id="450"/>
            <p14:sldId id="340"/>
            <p14:sldId id="306"/>
            <p14:sldId id="395"/>
            <p14:sldId id="307"/>
            <p14:sldId id="308"/>
            <p14:sldId id="309"/>
            <p14:sldId id="310"/>
            <p14:sldId id="374"/>
            <p14:sldId id="451"/>
            <p14:sldId id="397"/>
          </p14:sldIdLst>
        </p14:section>
      </p14:sectionLst>
    </p:ext>
    <p:ext uri="{EFAFB233-063F-42B5-8137-9DF3F51BA10A}">
      <p15:sldGuideLst xmlns:p15="http://schemas.microsoft.com/office/powerpoint/2012/main">
        <p15:guide id="1" orient="horz" pos="1814" userDrawn="1">
          <p15:clr>
            <a:srgbClr val="A4A3A4"/>
          </p15:clr>
        </p15:guide>
        <p15:guide id="2" pos="15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1900"/>
    <a:srgbClr val="BD252B"/>
    <a:srgbClr val="C30000"/>
    <a:srgbClr val="88BF3D"/>
    <a:srgbClr val="949494"/>
    <a:srgbClr val="25AAE2"/>
    <a:srgbClr val="FF422E"/>
    <a:srgbClr val="FBB040"/>
    <a:srgbClr val="3068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35" autoAdjust="0"/>
    <p:restoredTop sz="94742" autoAdjust="0"/>
  </p:normalViewPr>
  <p:slideViewPr>
    <p:cSldViewPr snapToObjects="1">
      <p:cViewPr varScale="1">
        <p:scale>
          <a:sx n="105" d="100"/>
          <a:sy n="105" d="100"/>
        </p:scale>
        <p:origin x="77" y="418"/>
      </p:cViewPr>
      <p:guideLst>
        <p:guide orient="horz" pos="1814"/>
        <p:guide pos="1586"/>
      </p:guideLst>
    </p:cSldViewPr>
  </p:slideViewPr>
  <p:outlineViewPr>
    <p:cViewPr>
      <p:scale>
        <a:sx n="33" d="100"/>
        <a:sy n="33" d="100"/>
      </p:scale>
      <p:origin x="0" y="-787"/>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notesMaster" Target="notesMasters/notesMaster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E847C3-CAAB-4C8B-865F-F8AD5BDB186D}"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0ECB683B-2034-4695-A10D-A077302913E8}">
      <dgm:prSet phldrT="[Text]" custT="1"/>
      <dgm:spPr>
        <a:solidFill>
          <a:srgbClr val="FF0000"/>
        </a:solidFill>
      </dgm:spPr>
      <dgm:t>
        <a:bodyPr/>
        <a:lstStyle/>
        <a:p>
          <a:r>
            <a:rPr lang="en-US" sz="1600" b="1" dirty="0"/>
            <a:t>Model</a:t>
          </a:r>
        </a:p>
      </dgm:t>
    </dgm:pt>
    <dgm:pt modelId="{ACDA7F78-BC68-4A8C-A931-3D0FF0F1917E}" type="parTrans" cxnId="{5FDE43A6-BF89-4D24-B84B-F4ACF8C2AB91}">
      <dgm:prSet/>
      <dgm:spPr/>
      <dgm:t>
        <a:bodyPr/>
        <a:lstStyle/>
        <a:p>
          <a:endParaRPr lang="en-US"/>
        </a:p>
      </dgm:t>
    </dgm:pt>
    <dgm:pt modelId="{A7CCF3BD-C0D2-42D8-A16F-0DA9AE64BF08}" type="sibTrans" cxnId="{5FDE43A6-BF89-4D24-B84B-F4ACF8C2AB91}">
      <dgm:prSet/>
      <dgm:spPr/>
      <dgm:t>
        <a:bodyPr/>
        <a:lstStyle/>
        <a:p>
          <a:endParaRPr lang="en-US"/>
        </a:p>
      </dgm:t>
    </dgm:pt>
    <dgm:pt modelId="{80ECCC23-CC14-4A5B-A4EB-EEBCCC439B7F}">
      <dgm:prSet phldrT="[Text]" custT="1"/>
      <dgm:spPr>
        <a:solidFill>
          <a:srgbClr val="002060"/>
        </a:solidFill>
      </dgm:spPr>
      <dgm:t>
        <a:bodyPr/>
        <a:lstStyle/>
        <a:p>
          <a:r>
            <a:rPr lang="en-US" sz="1200" b="1" dirty="0" err="1"/>
            <a:t>Analyse</a:t>
          </a:r>
          <a:r>
            <a:rPr lang="en-US" sz="1200" b="1" dirty="0"/>
            <a:t> Threats</a:t>
          </a:r>
        </a:p>
      </dgm:t>
    </dgm:pt>
    <dgm:pt modelId="{148F57D2-2FA1-438C-85DE-34115220BAE7}" type="parTrans" cxnId="{09BE82EE-90A8-4C7A-94C5-DD2D7867D504}">
      <dgm:prSet/>
      <dgm:spPr/>
      <dgm:t>
        <a:bodyPr/>
        <a:lstStyle/>
        <a:p>
          <a:endParaRPr lang="en-US"/>
        </a:p>
      </dgm:t>
    </dgm:pt>
    <dgm:pt modelId="{78E27659-CE86-4C6E-9E08-EE176DA79F9B}" type="sibTrans" cxnId="{09BE82EE-90A8-4C7A-94C5-DD2D7867D504}">
      <dgm:prSet/>
      <dgm:spPr/>
      <dgm:t>
        <a:bodyPr/>
        <a:lstStyle/>
        <a:p>
          <a:endParaRPr lang="en-US"/>
        </a:p>
      </dgm:t>
    </dgm:pt>
    <dgm:pt modelId="{C150173C-0E25-4BDE-A2C1-6F50CD960B05}">
      <dgm:prSet phldrT="[Text]" custT="1"/>
      <dgm:spPr>
        <a:solidFill>
          <a:schemeClr val="accent6">
            <a:lumMod val="75000"/>
          </a:schemeClr>
        </a:solidFill>
      </dgm:spPr>
      <dgm:t>
        <a:bodyPr/>
        <a:lstStyle/>
        <a:p>
          <a:r>
            <a:rPr lang="en-US" sz="900" b="1" dirty="0" err="1"/>
            <a:t>Analyse</a:t>
          </a:r>
          <a:r>
            <a:rPr lang="en-US" sz="900" b="1" dirty="0"/>
            <a:t> Mitigations</a:t>
          </a:r>
        </a:p>
      </dgm:t>
    </dgm:pt>
    <dgm:pt modelId="{503FB3B6-AA77-4635-B2A0-4D1D4CFA27DE}" type="parTrans" cxnId="{C9824DDF-9E67-4553-AD15-F3394922FCFF}">
      <dgm:prSet/>
      <dgm:spPr/>
      <dgm:t>
        <a:bodyPr/>
        <a:lstStyle/>
        <a:p>
          <a:endParaRPr lang="en-US"/>
        </a:p>
      </dgm:t>
    </dgm:pt>
    <dgm:pt modelId="{4D5522E7-B761-46D2-99C6-9F5FA13AABE5}" type="sibTrans" cxnId="{C9824DDF-9E67-4553-AD15-F3394922FCFF}">
      <dgm:prSet/>
      <dgm:spPr/>
      <dgm:t>
        <a:bodyPr/>
        <a:lstStyle/>
        <a:p>
          <a:endParaRPr lang="en-US"/>
        </a:p>
      </dgm:t>
    </dgm:pt>
    <dgm:pt modelId="{E0BB74AC-5A1C-43EF-92E2-C1A676BA32E0}">
      <dgm:prSet phldrT="[Text]" custT="1"/>
      <dgm:spPr>
        <a:solidFill>
          <a:srgbClr val="00B050"/>
        </a:solidFill>
      </dgm:spPr>
      <dgm:t>
        <a:bodyPr/>
        <a:lstStyle/>
        <a:p>
          <a:r>
            <a:rPr lang="en-US" sz="1200" b="1" dirty="0"/>
            <a:t>Validate</a:t>
          </a:r>
          <a:endParaRPr lang="en-US" sz="1400" b="1" dirty="0"/>
        </a:p>
      </dgm:t>
    </dgm:pt>
    <dgm:pt modelId="{AF334F2A-13F1-4EC7-9B31-3E52D6F87102}" type="parTrans" cxnId="{2892933A-2E3E-427D-88A2-C4BEEC090FFF}">
      <dgm:prSet/>
      <dgm:spPr/>
      <dgm:t>
        <a:bodyPr/>
        <a:lstStyle/>
        <a:p>
          <a:endParaRPr lang="en-US"/>
        </a:p>
      </dgm:t>
    </dgm:pt>
    <dgm:pt modelId="{A592E1BB-3DE2-4E01-9426-44708D83DB0E}" type="sibTrans" cxnId="{2892933A-2E3E-427D-88A2-C4BEEC090FFF}">
      <dgm:prSet/>
      <dgm:spPr/>
      <dgm:t>
        <a:bodyPr/>
        <a:lstStyle/>
        <a:p>
          <a:endParaRPr lang="en-US"/>
        </a:p>
      </dgm:t>
    </dgm:pt>
    <dgm:pt modelId="{36C6BDBC-9B37-47F0-905C-B896A99F1637}">
      <dgm:prSet phldrT="[Text]"/>
      <dgm:spPr/>
      <dgm:t>
        <a:bodyPr/>
        <a:lstStyle/>
        <a:p>
          <a:r>
            <a:rPr lang="en-US" dirty="0"/>
            <a:t>Threat Model</a:t>
          </a:r>
        </a:p>
      </dgm:t>
    </dgm:pt>
    <dgm:pt modelId="{033ED579-B8F3-4805-AA36-181411B4C332}" type="sibTrans" cxnId="{657EDC3B-1E22-4B30-A66F-BC40C3ABEA3E}">
      <dgm:prSet/>
      <dgm:spPr/>
      <dgm:t>
        <a:bodyPr/>
        <a:lstStyle/>
        <a:p>
          <a:endParaRPr lang="en-US"/>
        </a:p>
      </dgm:t>
    </dgm:pt>
    <dgm:pt modelId="{55491748-C145-44A5-87D7-268163AB6E4C}" type="parTrans" cxnId="{657EDC3B-1E22-4B30-A66F-BC40C3ABEA3E}">
      <dgm:prSet/>
      <dgm:spPr/>
      <dgm:t>
        <a:bodyPr/>
        <a:lstStyle/>
        <a:p>
          <a:endParaRPr lang="en-US"/>
        </a:p>
      </dgm:t>
    </dgm:pt>
    <dgm:pt modelId="{AAB9E8DB-4E21-47DD-A32D-614376A6EBB6}" type="pres">
      <dgm:prSet presAssocID="{FDE847C3-CAAB-4C8B-865F-F8AD5BDB186D}" presName="Name0" presStyleCnt="0">
        <dgm:presLayoutVars>
          <dgm:chMax val="1"/>
          <dgm:dir/>
          <dgm:animLvl val="ctr"/>
          <dgm:resizeHandles val="exact"/>
        </dgm:presLayoutVars>
      </dgm:prSet>
      <dgm:spPr/>
    </dgm:pt>
    <dgm:pt modelId="{9344EF94-7214-4493-A237-789C3719B362}" type="pres">
      <dgm:prSet presAssocID="{36C6BDBC-9B37-47F0-905C-B896A99F1637}" presName="centerShape" presStyleLbl="node0" presStyleIdx="0" presStyleCnt="1"/>
      <dgm:spPr/>
    </dgm:pt>
    <dgm:pt modelId="{6E669032-97B6-4BE6-9B84-4DF9043EA7F0}" type="pres">
      <dgm:prSet presAssocID="{0ECB683B-2034-4695-A10D-A077302913E8}" presName="node" presStyleLbl="node1" presStyleIdx="0" presStyleCnt="4">
        <dgm:presLayoutVars>
          <dgm:bulletEnabled val="1"/>
        </dgm:presLayoutVars>
      </dgm:prSet>
      <dgm:spPr/>
    </dgm:pt>
    <dgm:pt modelId="{238A1D2D-E386-4B87-9196-3E80AD210676}" type="pres">
      <dgm:prSet presAssocID="{0ECB683B-2034-4695-A10D-A077302913E8}" presName="dummy" presStyleCnt="0"/>
      <dgm:spPr/>
    </dgm:pt>
    <dgm:pt modelId="{32B16FB1-9FB5-4779-85FD-9CF3BE08848C}" type="pres">
      <dgm:prSet presAssocID="{A7CCF3BD-C0D2-42D8-A16F-0DA9AE64BF08}" presName="sibTrans" presStyleLbl="sibTrans2D1" presStyleIdx="0" presStyleCnt="4"/>
      <dgm:spPr/>
    </dgm:pt>
    <dgm:pt modelId="{BA156C0F-3664-4684-B93C-1EDE122819CF}" type="pres">
      <dgm:prSet presAssocID="{80ECCC23-CC14-4A5B-A4EB-EEBCCC439B7F}" presName="node" presStyleLbl="node1" presStyleIdx="1" presStyleCnt="4">
        <dgm:presLayoutVars>
          <dgm:bulletEnabled val="1"/>
        </dgm:presLayoutVars>
      </dgm:prSet>
      <dgm:spPr/>
    </dgm:pt>
    <dgm:pt modelId="{8EFE5880-E3FC-4698-90D1-F34CBB86DAAC}" type="pres">
      <dgm:prSet presAssocID="{80ECCC23-CC14-4A5B-A4EB-EEBCCC439B7F}" presName="dummy" presStyleCnt="0"/>
      <dgm:spPr/>
    </dgm:pt>
    <dgm:pt modelId="{54C3A944-25FD-4D46-B749-24845A0096C6}" type="pres">
      <dgm:prSet presAssocID="{78E27659-CE86-4C6E-9E08-EE176DA79F9B}" presName="sibTrans" presStyleLbl="sibTrans2D1" presStyleIdx="1" presStyleCnt="4"/>
      <dgm:spPr/>
    </dgm:pt>
    <dgm:pt modelId="{B563D843-6396-4994-AA94-42EF754576A0}" type="pres">
      <dgm:prSet presAssocID="{C150173C-0E25-4BDE-A2C1-6F50CD960B05}" presName="node" presStyleLbl="node1" presStyleIdx="2" presStyleCnt="4">
        <dgm:presLayoutVars>
          <dgm:bulletEnabled val="1"/>
        </dgm:presLayoutVars>
      </dgm:prSet>
      <dgm:spPr/>
    </dgm:pt>
    <dgm:pt modelId="{B9CBDBA1-B574-4EB9-A527-27E54F0F35C5}" type="pres">
      <dgm:prSet presAssocID="{C150173C-0E25-4BDE-A2C1-6F50CD960B05}" presName="dummy" presStyleCnt="0"/>
      <dgm:spPr/>
    </dgm:pt>
    <dgm:pt modelId="{A90F5632-038C-4E1D-9056-3A7D6BFB5F66}" type="pres">
      <dgm:prSet presAssocID="{4D5522E7-B761-46D2-99C6-9F5FA13AABE5}" presName="sibTrans" presStyleLbl="sibTrans2D1" presStyleIdx="2" presStyleCnt="4"/>
      <dgm:spPr/>
    </dgm:pt>
    <dgm:pt modelId="{216AB81F-93D9-4367-B23F-AD8591E39FFA}" type="pres">
      <dgm:prSet presAssocID="{E0BB74AC-5A1C-43EF-92E2-C1A676BA32E0}" presName="node" presStyleLbl="node1" presStyleIdx="3" presStyleCnt="4">
        <dgm:presLayoutVars>
          <dgm:bulletEnabled val="1"/>
        </dgm:presLayoutVars>
      </dgm:prSet>
      <dgm:spPr/>
    </dgm:pt>
    <dgm:pt modelId="{395D9E35-23C3-4E22-924A-C8ADB77F5637}" type="pres">
      <dgm:prSet presAssocID="{E0BB74AC-5A1C-43EF-92E2-C1A676BA32E0}" presName="dummy" presStyleCnt="0"/>
      <dgm:spPr/>
    </dgm:pt>
    <dgm:pt modelId="{2EC744EB-DC84-44B2-AEA1-1B45F21F4696}" type="pres">
      <dgm:prSet presAssocID="{A592E1BB-3DE2-4E01-9426-44708D83DB0E}" presName="sibTrans" presStyleLbl="sibTrans2D1" presStyleIdx="3" presStyleCnt="4"/>
      <dgm:spPr/>
    </dgm:pt>
  </dgm:ptLst>
  <dgm:cxnLst>
    <dgm:cxn modelId="{66566D02-23F6-46BC-BA23-6CF806F60A7F}" type="presOf" srcId="{0ECB683B-2034-4695-A10D-A077302913E8}" destId="{6E669032-97B6-4BE6-9B84-4DF9043EA7F0}" srcOrd="0" destOrd="0" presId="urn:microsoft.com/office/officeart/2005/8/layout/radial6"/>
    <dgm:cxn modelId="{AA10E707-618D-48C2-AD86-615E2927A56E}" type="presOf" srcId="{A7CCF3BD-C0D2-42D8-A16F-0DA9AE64BF08}" destId="{32B16FB1-9FB5-4779-85FD-9CF3BE08848C}" srcOrd="0" destOrd="0" presId="urn:microsoft.com/office/officeart/2005/8/layout/radial6"/>
    <dgm:cxn modelId="{6F6E0236-55F9-4B14-BF5E-B6A29547BB31}" type="presOf" srcId="{C150173C-0E25-4BDE-A2C1-6F50CD960B05}" destId="{B563D843-6396-4994-AA94-42EF754576A0}" srcOrd="0" destOrd="0" presId="urn:microsoft.com/office/officeart/2005/8/layout/radial6"/>
    <dgm:cxn modelId="{2892933A-2E3E-427D-88A2-C4BEEC090FFF}" srcId="{36C6BDBC-9B37-47F0-905C-B896A99F1637}" destId="{E0BB74AC-5A1C-43EF-92E2-C1A676BA32E0}" srcOrd="3" destOrd="0" parTransId="{AF334F2A-13F1-4EC7-9B31-3E52D6F87102}" sibTransId="{A592E1BB-3DE2-4E01-9426-44708D83DB0E}"/>
    <dgm:cxn modelId="{657EDC3B-1E22-4B30-A66F-BC40C3ABEA3E}" srcId="{FDE847C3-CAAB-4C8B-865F-F8AD5BDB186D}" destId="{36C6BDBC-9B37-47F0-905C-B896A99F1637}" srcOrd="0" destOrd="0" parTransId="{55491748-C145-44A5-87D7-268163AB6E4C}" sibTransId="{033ED579-B8F3-4805-AA36-181411B4C332}"/>
    <dgm:cxn modelId="{EB889781-7E7E-4FFB-971B-06C2CD22101F}" type="presOf" srcId="{FDE847C3-CAAB-4C8B-865F-F8AD5BDB186D}" destId="{AAB9E8DB-4E21-47DD-A32D-614376A6EBB6}" srcOrd="0" destOrd="0" presId="urn:microsoft.com/office/officeart/2005/8/layout/radial6"/>
    <dgm:cxn modelId="{1F3AF39F-9299-44F0-9106-3869FEE42679}" type="presOf" srcId="{E0BB74AC-5A1C-43EF-92E2-C1A676BA32E0}" destId="{216AB81F-93D9-4367-B23F-AD8591E39FFA}" srcOrd="0" destOrd="0" presId="urn:microsoft.com/office/officeart/2005/8/layout/radial6"/>
    <dgm:cxn modelId="{15E11DA4-0398-42B6-AEBB-015CB0AB2FF6}" type="presOf" srcId="{36C6BDBC-9B37-47F0-905C-B896A99F1637}" destId="{9344EF94-7214-4493-A237-789C3719B362}" srcOrd="0" destOrd="0" presId="urn:microsoft.com/office/officeart/2005/8/layout/radial6"/>
    <dgm:cxn modelId="{5FDE43A6-BF89-4D24-B84B-F4ACF8C2AB91}" srcId="{36C6BDBC-9B37-47F0-905C-B896A99F1637}" destId="{0ECB683B-2034-4695-A10D-A077302913E8}" srcOrd="0" destOrd="0" parTransId="{ACDA7F78-BC68-4A8C-A931-3D0FF0F1917E}" sibTransId="{A7CCF3BD-C0D2-42D8-A16F-0DA9AE64BF08}"/>
    <dgm:cxn modelId="{38BD87B5-666C-4479-A0B5-96C0772C4AA1}" type="presOf" srcId="{80ECCC23-CC14-4A5B-A4EB-EEBCCC439B7F}" destId="{BA156C0F-3664-4684-B93C-1EDE122819CF}" srcOrd="0" destOrd="0" presId="urn:microsoft.com/office/officeart/2005/8/layout/radial6"/>
    <dgm:cxn modelId="{C9824DDF-9E67-4553-AD15-F3394922FCFF}" srcId="{36C6BDBC-9B37-47F0-905C-B896A99F1637}" destId="{C150173C-0E25-4BDE-A2C1-6F50CD960B05}" srcOrd="2" destOrd="0" parTransId="{503FB3B6-AA77-4635-B2A0-4D1D4CFA27DE}" sibTransId="{4D5522E7-B761-46D2-99C6-9F5FA13AABE5}"/>
    <dgm:cxn modelId="{11F670EB-0B67-4CA1-A86C-15D6412A7AB9}" type="presOf" srcId="{78E27659-CE86-4C6E-9E08-EE176DA79F9B}" destId="{54C3A944-25FD-4D46-B749-24845A0096C6}" srcOrd="0" destOrd="0" presId="urn:microsoft.com/office/officeart/2005/8/layout/radial6"/>
    <dgm:cxn modelId="{23D239EC-BC81-4F98-B2BA-062D8F1198D0}" type="presOf" srcId="{4D5522E7-B761-46D2-99C6-9F5FA13AABE5}" destId="{A90F5632-038C-4E1D-9056-3A7D6BFB5F66}" srcOrd="0" destOrd="0" presId="urn:microsoft.com/office/officeart/2005/8/layout/radial6"/>
    <dgm:cxn modelId="{09BE82EE-90A8-4C7A-94C5-DD2D7867D504}" srcId="{36C6BDBC-9B37-47F0-905C-B896A99F1637}" destId="{80ECCC23-CC14-4A5B-A4EB-EEBCCC439B7F}" srcOrd="1" destOrd="0" parTransId="{148F57D2-2FA1-438C-85DE-34115220BAE7}" sibTransId="{78E27659-CE86-4C6E-9E08-EE176DA79F9B}"/>
    <dgm:cxn modelId="{F8D41BF8-B3EC-427D-A3CC-F543FC785408}" type="presOf" srcId="{A592E1BB-3DE2-4E01-9426-44708D83DB0E}" destId="{2EC744EB-DC84-44B2-AEA1-1B45F21F4696}" srcOrd="0" destOrd="0" presId="urn:microsoft.com/office/officeart/2005/8/layout/radial6"/>
    <dgm:cxn modelId="{9D0442E7-AC8F-4585-8EFB-72B61776D9B2}" type="presParOf" srcId="{AAB9E8DB-4E21-47DD-A32D-614376A6EBB6}" destId="{9344EF94-7214-4493-A237-789C3719B362}" srcOrd="0" destOrd="0" presId="urn:microsoft.com/office/officeart/2005/8/layout/radial6"/>
    <dgm:cxn modelId="{03961CB5-B91D-475A-8A94-34361BF1628F}" type="presParOf" srcId="{AAB9E8DB-4E21-47DD-A32D-614376A6EBB6}" destId="{6E669032-97B6-4BE6-9B84-4DF9043EA7F0}" srcOrd="1" destOrd="0" presId="urn:microsoft.com/office/officeart/2005/8/layout/radial6"/>
    <dgm:cxn modelId="{B533154A-97A5-435B-BD49-5E960560871B}" type="presParOf" srcId="{AAB9E8DB-4E21-47DD-A32D-614376A6EBB6}" destId="{238A1D2D-E386-4B87-9196-3E80AD210676}" srcOrd="2" destOrd="0" presId="urn:microsoft.com/office/officeart/2005/8/layout/radial6"/>
    <dgm:cxn modelId="{E0423C4F-7D95-499D-9426-422034481633}" type="presParOf" srcId="{AAB9E8DB-4E21-47DD-A32D-614376A6EBB6}" destId="{32B16FB1-9FB5-4779-85FD-9CF3BE08848C}" srcOrd="3" destOrd="0" presId="urn:microsoft.com/office/officeart/2005/8/layout/radial6"/>
    <dgm:cxn modelId="{A4FDA403-266D-4D1F-96C1-B9A44294D2B9}" type="presParOf" srcId="{AAB9E8DB-4E21-47DD-A32D-614376A6EBB6}" destId="{BA156C0F-3664-4684-B93C-1EDE122819CF}" srcOrd="4" destOrd="0" presId="urn:microsoft.com/office/officeart/2005/8/layout/radial6"/>
    <dgm:cxn modelId="{DC267B18-FAF3-475B-B6EA-56B01AD81D7D}" type="presParOf" srcId="{AAB9E8DB-4E21-47DD-A32D-614376A6EBB6}" destId="{8EFE5880-E3FC-4698-90D1-F34CBB86DAAC}" srcOrd="5" destOrd="0" presId="urn:microsoft.com/office/officeart/2005/8/layout/radial6"/>
    <dgm:cxn modelId="{5E5485C1-67C7-477D-9AA7-4521C88A6C41}" type="presParOf" srcId="{AAB9E8DB-4E21-47DD-A32D-614376A6EBB6}" destId="{54C3A944-25FD-4D46-B749-24845A0096C6}" srcOrd="6" destOrd="0" presId="urn:microsoft.com/office/officeart/2005/8/layout/radial6"/>
    <dgm:cxn modelId="{60429A4E-B96A-4E5B-A1D8-1FCA0494618D}" type="presParOf" srcId="{AAB9E8DB-4E21-47DD-A32D-614376A6EBB6}" destId="{B563D843-6396-4994-AA94-42EF754576A0}" srcOrd="7" destOrd="0" presId="urn:microsoft.com/office/officeart/2005/8/layout/radial6"/>
    <dgm:cxn modelId="{4F470C59-79F0-4346-9750-03B9128EF677}" type="presParOf" srcId="{AAB9E8DB-4E21-47DD-A32D-614376A6EBB6}" destId="{B9CBDBA1-B574-4EB9-A527-27E54F0F35C5}" srcOrd="8" destOrd="0" presId="urn:microsoft.com/office/officeart/2005/8/layout/radial6"/>
    <dgm:cxn modelId="{E64A06DD-36CF-4633-B896-0EF852D79BD6}" type="presParOf" srcId="{AAB9E8DB-4E21-47DD-A32D-614376A6EBB6}" destId="{A90F5632-038C-4E1D-9056-3A7D6BFB5F66}" srcOrd="9" destOrd="0" presId="urn:microsoft.com/office/officeart/2005/8/layout/radial6"/>
    <dgm:cxn modelId="{8CA75F00-813D-4653-AEE3-7F80A9A2974E}" type="presParOf" srcId="{AAB9E8DB-4E21-47DD-A32D-614376A6EBB6}" destId="{216AB81F-93D9-4367-B23F-AD8591E39FFA}" srcOrd="10" destOrd="0" presId="urn:microsoft.com/office/officeart/2005/8/layout/radial6"/>
    <dgm:cxn modelId="{EB21214F-EB54-4795-B722-ABD1258E9723}" type="presParOf" srcId="{AAB9E8DB-4E21-47DD-A32D-614376A6EBB6}" destId="{395D9E35-23C3-4E22-924A-C8ADB77F5637}" srcOrd="11" destOrd="0" presId="urn:microsoft.com/office/officeart/2005/8/layout/radial6"/>
    <dgm:cxn modelId="{33AD497E-113E-482B-98E3-04E83D9D0DFA}" type="presParOf" srcId="{AAB9E8DB-4E21-47DD-A32D-614376A6EBB6}" destId="{2EC744EB-DC84-44B2-AEA1-1B45F21F4696}"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C744EB-DC84-44B2-AEA1-1B45F21F4696}">
      <dsp:nvSpPr>
        <dsp:cNvPr id="0" name=""/>
        <dsp:cNvSpPr/>
      </dsp:nvSpPr>
      <dsp:spPr>
        <a:xfrm>
          <a:off x="1083406" y="400948"/>
          <a:ext cx="2673892" cy="2673892"/>
        </a:xfrm>
        <a:prstGeom prst="blockArc">
          <a:avLst>
            <a:gd name="adj1" fmla="val 10800000"/>
            <a:gd name="adj2" fmla="val 162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0F5632-038C-4E1D-9056-3A7D6BFB5F66}">
      <dsp:nvSpPr>
        <dsp:cNvPr id="0" name=""/>
        <dsp:cNvSpPr/>
      </dsp:nvSpPr>
      <dsp:spPr>
        <a:xfrm>
          <a:off x="1083406" y="400948"/>
          <a:ext cx="2673892" cy="2673892"/>
        </a:xfrm>
        <a:prstGeom prst="blockArc">
          <a:avLst>
            <a:gd name="adj1" fmla="val 5400000"/>
            <a:gd name="adj2" fmla="val 108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4C3A944-25FD-4D46-B749-24845A0096C6}">
      <dsp:nvSpPr>
        <dsp:cNvPr id="0" name=""/>
        <dsp:cNvSpPr/>
      </dsp:nvSpPr>
      <dsp:spPr>
        <a:xfrm>
          <a:off x="1083406" y="400948"/>
          <a:ext cx="2673892" cy="2673892"/>
        </a:xfrm>
        <a:prstGeom prst="blockArc">
          <a:avLst>
            <a:gd name="adj1" fmla="val 0"/>
            <a:gd name="adj2" fmla="val 54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B16FB1-9FB5-4779-85FD-9CF3BE08848C}">
      <dsp:nvSpPr>
        <dsp:cNvPr id="0" name=""/>
        <dsp:cNvSpPr/>
      </dsp:nvSpPr>
      <dsp:spPr>
        <a:xfrm>
          <a:off x="1083406" y="400948"/>
          <a:ext cx="2673892" cy="2673892"/>
        </a:xfrm>
        <a:prstGeom prst="blockArc">
          <a:avLst>
            <a:gd name="adj1" fmla="val 16200000"/>
            <a:gd name="adj2" fmla="val 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44EF94-7214-4493-A237-789C3719B362}">
      <dsp:nvSpPr>
        <dsp:cNvPr id="0" name=""/>
        <dsp:cNvSpPr/>
      </dsp:nvSpPr>
      <dsp:spPr>
        <a:xfrm>
          <a:off x="1804628" y="1122170"/>
          <a:ext cx="1231449" cy="12314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Threat Model</a:t>
          </a:r>
        </a:p>
      </dsp:txBody>
      <dsp:txXfrm>
        <a:off x="1984970" y="1302512"/>
        <a:ext cx="870765" cy="870765"/>
      </dsp:txXfrm>
    </dsp:sp>
    <dsp:sp modelId="{6E669032-97B6-4BE6-9B84-4DF9043EA7F0}">
      <dsp:nvSpPr>
        <dsp:cNvPr id="0" name=""/>
        <dsp:cNvSpPr/>
      </dsp:nvSpPr>
      <dsp:spPr>
        <a:xfrm>
          <a:off x="1989345" y="974"/>
          <a:ext cx="862014" cy="862014"/>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Model</a:t>
          </a:r>
        </a:p>
      </dsp:txBody>
      <dsp:txXfrm>
        <a:off x="2115584" y="127213"/>
        <a:ext cx="609536" cy="609536"/>
      </dsp:txXfrm>
    </dsp:sp>
    <dsp:sp modelId="{BA156C0F-3664-4684-B93C-1EDE122819CF}">
      <dsp:nvSpPr>
        <dsp:cNvPr id="0" name=""/>
        <dsp:cNvSpPr/>
      </dsp:nvSpPr>
      <dsp:spPr>
        <a:xfrm>
          <a:off x="3295259" y="1306887"/>
          <a:ext cx="862014" cy="862014"/>
        </a:xfrm>
        <a:prstGeom prst="ellips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err="1"/>
            <a:t>Analyse</a:t>
          </a:r>
          <a:r>
            <a:rPr lang="en-US" sz="1200" b="1" kern="1200" dirty="0"/>
            <a:t> Threats</a:t>
          </a:r>
        </a:p>
      </dsp:txBody>
      <dsp:txXfrm>
        <a:off x="3421498" y="1433126"/>
        <a:ext cx="609536" cy="609536"/>
      </dsp:txXfrm>
    </dsp:sp>
    <dsp:sp modelId="{B563D843-6396-4994-AA94-42EF754576A0}">
      <dsp:nvSpPr>
        <dsp:cNvPr id="0" name=""/>
        <dsp:cNvSpPr/>
      </dsp:nvSpPr>
      <dsp:spPr>
        <a:xfrm>
          <a:off x="1989345" y="2612801"/>
          <a:ext cx="862014" cy="862014"/>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err="1"/>
            <a:t>Analyse</a:t>
          </a:r>
          <a:r>
            <a:rPr lang="en-US" sz="900" b="1" kern="1200" dirty="0"/>
            <a:t> Mitigations</a:t>
          </a:r>
        </a:p>
      </dsp:txBody>
      <dsp:txXfrm>
        <a:off x="2115584" y="2739040"/>
        <a:ext cx="609536" cy="609536"/>
      </dsp:txXfrm>
    </dsp:sp>
    <dsp:sp modelId="{216AB81F-93D9-4367-B23F-AD8591E39FFA}">
      <dsp:nvSpPr>
        <dsp:cNvPr id="0" name=""/>
        <dsp:cNvSpPr/>
      </dsp:nvSpPr>
      <dsp:spPr>
        <a:xfrm>
          <a:off x="683432" y="1306887"/>
          <a:ext cx="862014" cy="862014"/>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Validate</a:t>
          </a:r>
          <a:endParaRPr lang="en-US" sz="1400" b="1" kern="1200" dirty="0"/>
        </a:p>
      </dsp:txBody>
      <dsp:txXfrm>
        <a:off x="809671" y="1433126"/>
        <a:ext cx="609536" cy="609536"/>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1474950-D4D6-8241-AD61-3F0A8A8AC866}" type="datetimeFigureOut">
              <a:rPr lang="en-US" smtClean="0"/>
              <a:t>6/4/2019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A791ED2-DEE9-3E41-9B20-5FEC4952C0BD}" type="slidenum">
              <a:rPr lang="en-US" smtClean="0"/>
              <a:t>‹#›</a:t>
            </a:fld>
            <a:endParaRPr lang="en-US"/>
          </a:p>
        </p:txBody>
      </p:sp>
    </p:spTree>
    <p:extLst>
      <p:ext uri="{BB962C8B-B14F-4D97-AF65-F5344CB8AC3E}">
        <p14:creationId xmlns:p14="http://schemas.microsoft.com/office/powerpoint/2010/main" val="30477253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7B61E0-5319-0B42-83D8-354FE7F1F890}" type="datetimeFigureOut">
              <a:rPr lang="en-US" smtClean="0"/>
              <a:t>6/4/2019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6DED51-AA56-274D-8A01-37F8069B7FBE}" type="slidenum">
              <a:rPr lang="en-US" smtClean="0"/>
              <a:t>‹#›</a:t>
            </a:fld>
            <a:endParaRPr lang="en-US"/>
          </a:p>
        </p:txBody>
      </p:sp>
    </p:spTree>
    <p:extLst>
      <p:ext uri="{BB962C8B-B14F-4D97-AF65-F5344CB8AC3E}">
        <p14:creationId xmlns:p14="http://schemas.microsoft.com/office/powerpoint/2010/main" val="227425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Flaws are design-time mistakes that generally lead to a number of security issues and are difficult to fix because of dependencies, </a:t>
            </a:r>
            <a:r>
              <a:rPr lang="en-GB" dirty="0" err="1"/>
              <a:t>eg</a:t>
            </a:r>
            <a:r>
              <a:rPr lang="en-GB" dirty="0"/>
              <a:t>. Not planning access control on certain objects in the design, planning a poor security authentication pattern.</a:t>
            </a:r>
          </a:p>
          <a:p>
            <a:endParaRPr lang="en-GB" dirty="0"/>
          </a:p>
          <a:p>
            <a:r>
              <a:rPr lang="en-GB" dirty="0"/>
              <a:t>Bugs happen during implementation… developers introduce bugs when their code doesn’t take into account all the potential actions that can exist. Example would be to concatenate user input into html, causing a Cross-site scripting (XSS) issue.</a:t>
            </a:r>
          </a:p>
        </p:txBody>
      </p:sp>
      <p:sp>
        <p:nvSpPr>
          <p:cNvPr id="4" name="Slide Number Placeholder 3"/>
          <p:cNvSpPr>
            <a:spLocks noGrp="1"/>
          </p:cNvSpPr>
          <p:nvPr>
            <p:ph type="sldNum" sz="quarter" idx="10"/>
          </p:nvPr>
        </p:nvSpPr>
        <p:spPr/>
        <p:txBody>
          <a:bodyPr/>
          <a:lstStyle/>
          <a:p>
            <a:fld id="{E58464D8-9A75-4774-B76B-E249BE7A31E4}" type="slidenum">
              <a:rPr lang="en-GB" smtClean="0"/>
              <a:t>12</a:t>
            </a:fld>
            <a:endParaRPr lang="en-GB"/>
          </a:p>
        </p:txBody>
      </p:sp>
    </p:spTree>
    <p:extLst>
      <p:ext uri="{BB962C8B-B14F-4D97-AF65-F5344CB8AC3E}">
        <p14:creationId xmlns:p14="http://schemas.microsoft.com/office/powerpoint/2010/main" val="597394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digital security, non-repudiation means:</a:t>
            </a:r>
          </a:p>
          <a:p>
            <a:pPr marL="171450" indent="-171450">
              <a:buFont typeface="Arial" panose="020B0604020202020204" pitchFamily="34" charset="0"/>
              <a:buChar char="•"/>
            </a:pPr>
            <a:r>
              <a:rPr lang="en-US" dirty="0"/>
              <a:t>A service that provides proof of the integrity and origin of data.</a:t>
            </a:r>
          </a:p>
          <a:p>
            <a:pPr marL="171450" indent="-171450">
              <a:buFont typeface="Arial" panose="020B0604020202020204" pitchFamily="34" charset="0"/>
              <a:buChar char="•"/>
            </a:pPr>
            <a:r>
              <a:rPr lang="en-US" dirty="0"/>
              <a:t>An authentication that can be said to be genuine with high confidence</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29</a:t>
            </a:fld>
            <a:endParaRPr lang="en-US"/>
          </a:p>
        </p:txBody>
      </p:sp>
    </p:spTree>
    <p:extLst>
      <p:ext uri="{BB962C8B-B14F-4D97-AF65-F5344CB8AC3E}">
        <p14:creationId xmlns:p14="http://schemas.microsoft.com/office/powerpoint/2010/main" val="2495853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digital security, non-repudiation means:</a:t>
            </a:r>
          </a:p>
          <a:p>
            <a:pPr marL="171450" indent="-171450">
              <a:buFont typeface="Arial" panose="020B0604020202020204" pitchFamily="34" charset="0"/>
              <a:buChar char="•"/>
            </a:pPr>
            <a:r>
              <a:rPr lang="en-US" dirty="0"/>
              <a:t>A service that provides proof of the integrity and origin of data.</a:t>
            </a:r>
          </a:p>
          <a:p>
            <a:pPr marL="171450" indent="-171450">
              <a:buFont typeface="Arial" panose="020B0604020202020204" pitchFamily="34" charset="0"/>
              <a:buChar char="•"/>
            </a:pPr>
            <a:r>
              <a:rPr lang="en-US" dirty="0"/>
              <a:t>An authentication that can be said to be genuine with high confidence</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30</a:t>
            </a:fld>
            <a:endParaRPr lang="en-US"/>
          </a:p>
        </p:txBody>
      </p:sp>
    </p:spTree>
    <p:extLst>
      <p:ext uri="{BB962C8B-B14F-4D97-AF65-F5344CB8AC3E}">
        <p14:creationId xmlns:p14="http://schemas.microsoft.com/office/powerpoint/2010/main" val="3042762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a representative context or process diagram with help from the relevant architect/designer</a:t>
            </a:r>
          </a:p>
          <a:p>
            <a:pPr lvl="1"/>
            <a:r>
              <a:rPr lang="en-US" dirty="0"/>
              <a:t>Model storming </a:t>
            </a:r>
            <a:r>
              <a:rPr lang="en-US" b="1" dirty="0"/>
              <a:t>at beginning of sprint </a:t>
            </a:r>
            <a:r>
              <a:rPr lang="en-US" dirty="0"/>
              <a:t>– define work items in diagram</a:t>
            </a:r>
          </a:p>
          <a:p>
            <a:pPr lvl="1"/>
            <a:r>
              <a:rPr lang="en-US" dirty="0"/>
              <a:t>You don’t need Ack/</a:t>
            </a:r>
            <a:r>
              <a:rPr lang="en-US" dirty="0" err="1"/>
              <a:t>Nack</a:t>
            </a:r>
            <a:r>
              <a:rPr lang="en-US" dirty="0"/>
              <a:t> flows! Same protocol over same communication = same threat vectors!</a:t>
            </a:r>
          </a:p>
          <a:p>
            <a:pPr lvl="1"/>
            <a:endParaRPr lang="en-US" dirty="0"/>
          </a:p>
          <a:p>
            <a:pPr lvl="0"/>
            <a:r>
              <a:rPr lang="en-US" dirty="0"/>
              <a:t>Put in a process to upload the diagram into the DevOps process on each diagram change. The TM will show the differences (lack of data or added metadata)</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FD43A3-80E9-844A-A588-A77F6A1709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879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you want to identify Elevation of Privilege threats first… the most dangerous attack step is the C&amp;C step.</a:t>
            </a:r>
          </a:p>
        </p:txBody>
      </p:sp>
      <p:sp>
        <p:nvSpPr>
          <p:cNvPr id="4" name="Slide Number Placeholder 3"/>
          <p:cNvSpPr>
            <a:spLocks noGrp="1"/>
          </p:cNvSpPr>
          <p:nvPr>
            <p:ph type="sldNum" sz="quarter" idx="5"/>
          </p:nvPr>
        </p:nvSpPr>
        <p:spPr/>
        <p:txBody>
          <a:bodyPr/>
          <a:lstStyle/>
          <a:p>
            <a:fld id="{FEFD43A3-80E9-844A-A588-A77F6A17097A}" type="slidenum">
              <a:rPr lang="en-US" smtClean="0"/>
              <a:t>33</a:t>
            </a:fld>
            <a:endParaRPr lang="en-US"/>
          </a:p>
        </p:txBody>
      </p:sp>
    </p:spTree>
    <p:extLst>
      <p:ext uri="{BB962C8B-B14F-4D97-AF65-F5344CB8AC3E}">
        <p14:creationId xmlns:p14="http://schemas.microsoft.com/office/powerpoint/2010/main" val="860641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FD43A3-80E9-844A-A588-A77F6A1709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110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activity will take the longest time.</a:t>
            </a:r>
          </a:p>
        </p:txBody>
      </p:sp>
      <p:sp>
        <p:nvSpPr>
          <p:cNvPr id="4" name="Slide Number Placeholder 3"/>
          <p:cNvSpPr>
            <a:spLocks noGrp="1"/>
          </p:cNvSpPr>
          <p:nvPr>
            <p:ph type="sldNum" sz="quarter" idx="5"/>
          </p:nvPr>
        </p:nvSpPr>
        <p:spPr/>
        <p:txBody>
          <a:bodyPr/>
          <a:lstStyle/>
          <a:p>
            <a:fld id="{FEFD43A3-80E9-844A-A588-A77F6A17097A}" type="slidenum">
              <a:rPr lang="en-US" smtClean="0"/>
              <a:t>39</a:t>
            </a:fld>
            <a:endParaRPr lang="en-US"/>
          </a:p>
        </p:txBody>
      </p:sp>
    </p:spTree>
    <p:extLst>
      <p:ext uri="{BB962C8B-B14F-4D97-AF65-F5344CB8AC3E}">
        <p14:creationId xmlns:p14="http://schemas.microsoft.com/office/powerpoint/2010/main" val="2600430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Rules are meant as a kickstart to get you started</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FD43A3-80E9-844A-A588-A77F6A1709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7507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activity will take the longest time.</a:t>
            </a:r>
          </a:p>
        </p:txBody>
      </p:sp>
      <p:sp>
        <p:nvSpPr>
          <p:cNvPr id="4" name="Slide Number Placeholder 3"/>
          <p:cNvSpPr>
            <a:spLocks noGrp="1"/>
          </p:cNvSpPr>
          <p:nvPr>
            <p:ph type="sldNum" sz="quarter" idx="5"/>
          </p:nvPr>
        </p:nvSpPr>
        <p:spPr/>
        <p:txBody>
          <a:bodyPr/>
          <a:lstStyle/>
          <a:p>
            <a:fld id="{FEFD43A3-80E9-844A-A588-A77F6A17097A}" type="slidenum">
              <a:rPr lang="en-US" smtClean="0"/>
              <a:t>41</a:t>
            </a:fld>
            <a:endParaRPr lang="en-US"/>
          </a:p>
        </p:txBody>
      </p:sp>
    </p:spTree>
    <p:extLst>
      <p:ext uri="{BB962C8B-B14F-4D97-AF65-F5344CB8AC3E}">
        <p14:creationId xmlns:p14="http://schemas.microsoft.com/office/powerpoint/2010/main" val="3256482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activity will take the longest time.</a:t>
            </a:r>
          </a:p>
        </p:txBody>
      </p:sp>
      <p:sp>
        <p:nvSpPr>
          <p:cNvPr id="4" name="Slide Number Placeholder 3"/>
          <p:cNvSpPr>
            <a:spLocks noGrp="1"/>
          </p:cNvSpPr>
          <p:nvPr>
            <p:ph type="sldNum" sz="quarter" idx="5"/>
          </p:nvPr>
        </p:nvSpPr>
        <p:spPr/>
        <p:txBody>
          <a:bodyPr/>
          <a:lstStyle/>
          <a:p>
            <a:fld id="{FEFD43A3-80E9-844A-A588-A77F6A17097A}" type="slidenum">
              <a:rPr lang="en-US" smtClean="0"/>
              <a:t>42</a:t>
            </a:fld>
            <a:endParaRPr lang="en-US"/>
          </a:p>
        </p:txBody>
      </p:sp>
    </p:spTree>
    <p:extLst>
      <p:ext uri="{BB962C8B-B14F-4D97-AF65-F5344CB8AC3E}">
        <p14:creationId xmlns:p14="http://schemas.microsoft.com/office/powerpoint/2010/main" val="4106408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activity will take the longest time.</a:t>
            </a:r>
          </a:p>
        </p:txBody>
      </p:sp>
      <p:sp>
        <p:nvSpPr>
          <p:cNvPr id="4" name="Slide Number Placeholder 3"/>
          <p:cNvSpPr>
            <a:spLocks noGrp="1"/>
          </p:cNvSpPr>
          <p:nvPr>
            <p:ph type="sldNum" sz="quarter" idx="5"/>
          </p:nvPr>
        </p:nvSpPr>
        <p:spPr/>
        <p:txBody>
          <a:bodyPr/>
          <a:lstStyle/>
          <a:p>
            <a:fld id="{FEFD43A3-80E9-844A-A588-A77F6A17097A}" type="slidenum">
              <a:rPr lang="en-US" smtClean="0"/>
              <a:t>43</a:t>
            </a:fld>
            <a:endParaRPr lang="en-US"/>
          </a:p>
        </p:txBody>
      </p:sp>
    </p:spTree>
    <p:extLst>
      <p:ext uri="{BB962C8B-B14F-4D97-AF65-F5344CB8AC3E}">
        <p14:creationId xmlns:p14="http://schemas.microsoft.com/office/powerpoint/2010/main" val="1767418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Vague trust boundaries that cannot be quantified.</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16</a:t>
            </a:fld>
            <a:endParaRPr lang="en-US"/>
          </a:p>
        </p:txBody>
      </p:sp>
    </p:spTree>
    <p:extLst>
      <p:ext uri="{BB962C8B-B14F-4D97-AF65-F5344CB8AC3E}">
        <p14:creationId xmlns:p14="http://schemas.microsoft.com/office/powerpoint/2010/main" val="1875779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activity will take the longest time.</a:t>
            </a:r>
          </a:p>
        </p:txBody>
      </p:sp>
      <p:sp>
        <p:nvSpPr>
          <p:cNvPr id="4" name="Slide Number Placeholder 3"/>
          <p:cNvSpPr>
            <a:spLocks noGrp="1"/>
          </p:cNvSpPr>
          <p:nvPr>
            <p:ph type="sldNum" sz="quarter" idx="5"/>
          </p:nvPr>
        </p:nvSpPr>
        <p:spPr/>
        <p:txBody>
          <a:bodyPr/>
          <a:lstStyle/>
          <a:p>
            <a:fld id="{FEFD43A3-80E9-844A-A588-A77F6A17097A}" type="slidenum">
              <a:rPr lang="en-US" smtClean="0"/>
              <a:t>44</a:t>
            </a:fld>
            <a:endParaRPr lang="en-US"/>
          </a:p>
        </p:txBody>
      </p:sp>
    </p:spTree>
    <p:extLst>
      <p:ext uri="{BB962C8B-B14F-4D97-AF65-F5344CB8AC3E}">
        <p14:creationId xmlns:p14="http://schemas.microsoft.com/office/powerpoint/2010/main" val="3924275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activity will take the longest time.</a:t>
            </a:r>
          </a:p>
        </p:txBody>
      </p:sp>
      <p:sp>
        <p:nvSpPr>
          <p:cNvPr id="4" name="Slide Number Placeholder 3"/>
          <p:cNvSpPr>
            <a:spLocks noGrp="1"/>
          </p:cNvSpPr>
          <p:nvPr>
            <p:ph type="sldNum" sz="quarter" idx="5"/>
          </p:nvPr>
        </p:nvSpPr>
        <p:spPr/>
        <p:txBody>
          <a:bodyPr/>
          <a:lstStyle/>
          <a:p>
            <a:fld id="{FEFD43A3-80E9-844A-A588-A77F6A17097A}" type="slidenum">
              <a:rPr lang="en-US" smtClean="0"/>
              <a:t>45</a:t>
            </a:fld>
            <a:endParaRPr lang="en-US"/>
          </a:p>
        </p:txBody>
      </p:sp>
    </p:spTree>
    <p:extLst>
      <p:ext uri="{BB962C8B-B14F-4D97-AF65-F5344CB8AC3E}">
        <p14:creationId xmlns:p14="http://schemas.microsoft.com/office/powerpoint/2010/main" val="1189759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activity will take the longest time.</a:t>
            </a:r>
          </a:p>
        </p:txBody>
      </p:sp>
      <p:sp>
        <p:nvSpPr>
          <p:cNvPr id="4" name="Slide Number Placeholder 3"/>
          <p:cNvSpPr>
            <a:spLocks noGrp="1"/>
          </p:cNvSpPr>
          <p:nvPr>
            <p:ph type="sldNum" sz="quarter" idx="5"/>
          </p:nvPr>
        </p:nvSpPr>
        <p:spPr/>
        <p:txBody>
          <a:bodyPr/>
          <a:lstStyle/>
          <a:p>
            <a:fld id="{FEFD43A3-80E9-844A-A588-A77F6A17097A}" type="slidenum">
              <a:rPr lang="en-US" smtClean="0"/>
              <a:t>46</a:t>
            </a:fld>
            <a:endParaRPr lang="en-US"/>
          </a:p>
        </p:txBody>
      </p:sp>
    </p:spTree>
    <p:extLst>
      <p:ext uri="{BB962C8B-B14F-4D97-AF65-F5344CB8AC3E}">
        <p14:creationId xmlns:p14="http://schemas.microsoft.com/office/powerpoint/2010/main" val="1458691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Rules are meant as a kickstart to get you started</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FD43A3-80E9-844A-A588-A77F6A1709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16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activity will take the longest time.</a:t>
            </a:r>
          </a:p>
        </p:txBody>
      </p:sp>
      <p:sp>
        <p:nvSpPr>
          <p:cNvPr id="4" name="Slide Number Placeholder 3"/>
          <p:cNvSpPr>
            <a:spLocks noGrp="1"/>
          </p:cNvSpPr>
          <p:nvPr>
            <p:ph type="sldNum" sz="quarter" idx="5"/>
          </p:nvPr>
        </p:nvSpPr>
        <p:spPr/>
        <p:txBody>
          <a:bodyPr/>
          <a:lstStyle/>
          <a:p>
            <a:fld id="{FEFD43A3-80E9-844A-A588-A77F6A17097A}" type="slidenum">
              <a:rPr lang="en-US" smtClean="0"/>
              <a:t>50</a:t>
            </a:fld>
            <a:endParaRPr lang="en-US"/>
          </a:p>
        </p:txBody>
      </p:sp>
    </p:spTree>
    <p:extLst>
      <p:ext uri="{BB962C8B-B14F-4D97-AF65-F5344CB8AC3E}">
        <p14:creationId xmlns:p14="http://schemas.microsoft.com/office/powerpoint/2010/main" val="386045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t>
            </a:r>
            <a:r>
              <a:rPr lang="en-US"/>
              <a:t>sending across the </a:t>
            </a:r>
            <a:r>
              <a:rPr lang="en-US" dirty="0"/>
              <a:t>minimum amount of data to get the job done.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FD43A3-80E9-844A-A588-A77F6A1709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6042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ultimately messy, silly and unmaintainable</a:t>
            </a:r>
          </a:p>
          <a:p>
            <a:endParaRPr lang="en-US" dirty="0"/>
          </a:p>
          <a:p>
            <a:r>
              <a:rPr lang="en-US" dirty="0"/>
              <a:t>HINT – YOU’RE GOING TO GET IT WRONG</a:t>
            </a:r>
          </a:p>
        </p:txBody>
      </p:sp>
      <p:sp>
        <p:nvSpPr>
          <p:cNvPr id="4" name="Slide Number Placeholder 3"/>
          <p:cNvSpPr>
            <a:spLocks noGrp="1"/>
          </p:cNvSpPr>
          <p:nvPr>
            <p:ph type="sldNum" sz="quarter" idx="10"/>
          </p:nvPr>
        </p:nvSpPr>
        <p:spPr/>
        <p:txBody>
          <a:bodyPr/>
          <a:lstStyle/>
          <a:p>
            <a:fld id="{FEFD43A3-80E9-844A-A588-A77F6A17097A}" type="slidenum">
              <a:rPr lang="en-US" smtClean="0"/>
              <a:t>17</a:t>
            </a:fld>
            <a:endParaRPr lang="en-US"/>
          </a:p>
        </p:txBody>
      </p:sp>
    </p:spTree>
    <p:extLst>
      <p:ext uri="{BB962C8B-B14F-4D97-AF65-F5344CB8AC3E}">
        <p14:creationId xmlns:p14="http://schemas.microsoft.com/office/powerpoint/2010/main" val="1030183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getting the model out in time… oh no, it’s the final sprint </a:t>
            </a:r>
            <a:r>
              <a:rPr lang="en-US" dirty="0">
                <a:sym typeface="Wingdings" pitchFamily="2" charset="2"/>
              </a:rPr>
              <a:t></a:t>
            </a:r>
            <a:endParaRPr lang="en-US" dirty="0"/>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19</a:t>
            </a:fld>
            <a:endParaRPr lang="en-US"/>
          </a:p>
        </p:txBody>
      </p:sp>
    </p:spTree>
    <p:extLst>
      <p:ext uri="{BB962C8B-B14F-4D97-AF65-F5344CB8AC3E}">
        <p14:creationId xmlns:p14="http://schemas.microsoft.com/office/powerpoint/2010/main" val="2137923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Intentional architecture</a:t>
            </a:r>
          </a:p>
          <a:p>
            <a:pPr lvl="2"/>
            <a:r>
              <a:rPr lang="en-US" dirty="0"/>
              <a:t>needed where many changes happen in many environments</a:t>
            </a:r>
          </a:p>
          <a:p>
            <a:pPr lvl="2"/>
            <a:r>
              <a:rPr lang="en-US" dirty="0"/>
              <a:t>provides a framework for cross-team design and implementation synchronization</a:t>
            </a:r>
          </a:p>
          <a:p>
            <a:pPr lvl="2"/>
            <a:r>
              <a:rPr lang="en-US" dirty="0"/>
              <a:t>reduces the production of redundant and/or conflicting code and designs</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21</a:t>
            </a:fld>
            <a:endParaRPr lang="en-US"/>
          </a:p>
        </p:txBody>
      </p:sp>
    </p:spTree>
    <p:extLst>
      <p:ext uri="{BB962C8B-B14F-4D97-AF65-F5344CB8AC3E}">
        <p14:creationId xmlns:p14="http://schemas.microsoft.com/office/powerpoint/2010/main" val="1546486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Emergent design</a:t>
            </a:r>
          </a:p>
          <a:p>
            <a:pPr lvl="2"/>
            <a:r>
              <a:rPr lang="en-US" dirty="0"/>
              <a:t>Grown incrementally by those who are closest</a:t>
            </a:r>
          </a:p>
          <a:p>
            <a:pPr lvl="2"/>
            <a:r>
              <a:rPr lang="en-US" dirty="0"/>
              <a:t>Evolves by constant testing and Continuous Integration steps</a:t>
            </a:r>
          </a:p>
          <a:p>
            <a:pPr lvl="2"/>
            <a:r>
              <a:rPr lang="en-US" dirty="0"/>
              <a:t>Design grows in accordance with the currently known requirements</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22</a:t>
            </a:fld>
            <a:endParaRPr lang="en-US"/>
          </a:p>
        </p:txBody>
      </p:sp>
    </p:spTree>
    <p:extLst>
      <p:ext uri="{BB962C8B-B14F-4D97-AF65-F5344CB8AC3E}">
        <p14:creationId xmlns:p14="http://schemas.microsoft.com/office/powerpoint/2010/main" val="1130754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Make inputs and outputs consistent to enable inclusion in an automated CI/CD &amp; DevOps environment </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25</a:t>
            </a:fld>
            <a:endParaRPr lang="en-US"/>
          </a:p>
        </p:txBody>
      </p:sp>
    </p:spTree>
    <p:extLst>
      <p:ext uri="{BB962C8B-B14F-4D97-AF65-F5344CB8AC3E}">
        <p14:creationId xmlns:p14="http://schemas.microsoft.com/office/powerpoint/2010/main" val="94974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the purpose of rapid prototyping… to </a:t>
            </a:r>
            <a:r>
              <a:rPr lang="en-US" b="1" dirty="0"/>
              <a:t>start a conversation</a:t>
            </a:r>
            <a:r>
              <a:rPr lang="en-US" dirty="0"/>
              <a:t>, not create a complete in-depth threat and mitigation listing!</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26</a:t>
            </a:fld>
            <a:endParaRPr lang="en-US"/>
          </a:p>
        </p:txBody>
      </p:sp>
    </p:spTree>
    <p:extLst>
      <p:ext uri="{BB962C8B-B14F-4D97-AF65-F5344CB8AC3E}">
        <p14:creationId xmlns:p14="http://schemas.microsoft.com/office/powerpoint/2010/main" val="2488167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FD43A3-80E9-844A-A588-A77F6A1709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123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 INTRO 1">
    <p:spTree>
      <p:nvGrpSpPr>
        <p:cNvPr id="1" name=""/>
        <p:cNvGrpSpPr/>
        <p:nvPr/>
      </p:nvGrpSpPr>
      <p:grpSpPr>
        <a:xfrm>
          <a:off x="0" y="0"/>
          <a:ext cx="0" cy="0"/>
          <a:chOff x="0" y="0"/>
          <a:chExt cx="0" cy="0"/>
        </a:xfrm>
      </p:grpSpPr>
      <p:sp>
        <p:nvSpPr>
          <p:cNvPr id="3" name="Text Placeholder 11"/>
          <p:cNvSpPr>
            <a:spLocks noGrp="1"/>
          </p:cNvSpPr>
          <p:nvPr>
            <p:ph type="body" sz="quarter" idx="10" hasCustomPrompt="1"/>
          </p:nvPr>
        </p:nvSpPr>
        <p:spPr>
          <a:xfrm>
            <a:off x="3851920" y="560872"/>
            <a:ext cx="4752528" cy="383332"/>
          </a:xfrm>
          <a:prstGeom prst="rect">
            <a:avLst/>
          </a:prstGeom>
        </p:spPr>
        <p:txBody>
          <a:bodyPr lIns="0" anchor="ctr" anchorCtr="0"/>
          <a:lstStyle>
            <a:lvl1pPr marL="0" indent="0">
              <a:buNone/>
              <a:defRPr sz="1800">
                <a:solidFill>
                  <a:schemeClr val="bg1">
                    <a:lumMod val="85000"/>
                  </a:schemeClr>
                </a:solidFill>
              </a:defRPr>
            </a:lvl1pPr>
            <a:lvl2pPr marL="457196" indent="0">
              <a:buNone/>
              <a:defRPr>
                <a:solidFill>
                  <a:schemeClr val="bg1">
                    <a:lumMod val="85000"/>
                  </a:schemeClr>
                </a:solidFill>
              </a:defRPr>
            </a:lvl2pPr>
            <a:lvl3pPr marL="914391" indent="0">
              <a:buNone/>
              <a:defRPr>
                <a:solidFill>
                  <a:schemeClr val="bg1">
                    <a:lumMod val="85000"/>
                  </a:schemeClr>
                </a:solidFill>
              </a:defRPr>
            </a:lvl3pPr>
            <a:lvl4pPr marL="1371586" indent="0">
              <a:buNone/>
              <a:defRPr>
                <a:solidFill>
                  <a:schemeClr val="bg1">
                    <a:lumMod val="85000"/>
                  </a:schemeClr>
                </a:solidFill>
              </a:defRPr>
            </a:lvl4pPr>
            <a:lvl5pPr marL="1828781" indent="0">
              <a:buNone/>
              <a:defRPr>
                <a:solidFill>
                  <a:schemeClr val="bg1">
                    <a:lumMod val="85000"/>
                  </a:schemeClr>
                </a:solidFill>
              </a:defRPr>
            </a:lvl5pPr>
          </a:lstStyle>
          <a:p>
            <a:pPr lvl="0"/>
            <a:r>
              <a:rPr lang="en-US" dirty="0"/>
              <a:t>Click to add speaker name and title</a:t>
            </a:r>
          </a:p>
        </p:txBody>
      </p:sp>
      <p:sp>
        <p:nvSpPr>
          <p:cNvPr id="8" name="Text Placeholder 7"/>
          <p:cNvSpPr>
            <a:spLocks noGrp="1"/>
          </p:cNvSpPr>
          <p:nvPr>
            <p:ph type="body" sz="quarter" idx="11" hasCustomPrompt="1"/>
          </p:nvPr>
        </p:nvSpPr>
        <p:spPr>
          <a:xfrm>
            <a:off x="2771800" y="1491630"/>
            <a:ext cx="4752975" cy="3024188"/>
          </a:xfrm>
          <a:prstGeom prst="rect">
            <a:avLst/>
          </a:prstGeom>
        </p:spPr>
        <p:txBody>
          <a:bodyPr lIns="0" rIns="90000"/>
          <a:lstStyle>
            <a:lvl1pPr marL="0" indent="0">
              <a:lnSpc>
                <a:spcPts val="4000"/>
              </a:lnSpc>
              <a:buNone/>
              <a:defRPr sz="4600" b="1">
                <a:solidFill>
                  <a:schemeClr val="bg1"/>
                </a:solidFill>
              </a:defRPr>
            </a:lvl1pPr>
            <a:lvl2pPr marL="457196" indent="0">
              <a:buNone/>
              <a:defRPr>
                <a:solidFill>
                  <a:schemeClr val="bg1"/>
                </a:solidFill>
              </a:defRPr>
            </a:lvl2pPr>
            <a:lvl3pPr marL="914391" indent="0">
              <a:buNone/>
              <a:defRPr>
                <a:solidFill>
                  <a:schemeClr val="bg1"/>
                </a:solidFill>
              </a:defRPr>
            </a:lvl3pPr>
            <a:lvl4pPr marL="1371586" indent="0">
              <a:buNone/>
              <a:defRPr>
                <a:solidFill>
                  <a:schemeClr val="bg1"/>
                </a:solidFill>
              </a:defRPr>
            </a:lvl4pPr>
            <a:lvl5pPr marL="1828781" indent="0">
              <a:buNone/>
              <a:defRPr>
                <a:solidFill>
                  <a:schemeClr val="bg1"/>
                </a:solidFill>
              </a:defRPr>
            </a:lvl5pPr>
          </a:lstStyle>
          <a:p>
            <a:pPr lvl="0"/>
            <a:r>
              <a:rPr lang="en-US" dirty="0"/>
              <a:t>Click to add title of presentation</a:t>
            </a:r>
          </a:p>
        </p:txBody>
      </p:sp>
      <p:sp>
        <p:nvSpPr>
          <p:cNvPr id="6" name="Picture Placeholder 10"/>
          <p:cNvSpPr>
            <a:spLocks noGrp="1"/>
          </p:cNvSpPr>
          <p:nvPr>
            <p:ph type="pic" sz="quarter" idx="12" hasCustomPrompt="1"/>
          </p:nvPr>
        </p:nvSpPr>
        <p:spPr>
          <a:xfrm>
            <a:off x="2699792" y="277196"/>
            <a:ext cx="950684" cy="950684"/>
          </a:xfrm>
          <a:prstGeom prst="ellipse">
            <a:avLst/>
          </a:prstGeom>
          <a:solidFill>
            <a:schemeClr val="tx1"/>
          </a:solidFill>
          <a:ln w="63500">
            <a:solidFill>
              <a:schemeClr val="bg1">
                <a:lumMod val="75000"/>
              </a:schemeClr>
            </a:solidFill>
          </a:ln>
        </p:spPr>
        <p:txBody>
          <a:bodyPr/>
          <a:lstStyle>
            <a:lvl1pPr marL="0" indent="0" algn="ctr">
              <a:buNone/>
              <a:defRPr sz="1000">
                <a:solidFill>
                  <a:schemeClr val="bg1"/>
                </a:solidFill>
              </a:defRPr>
            </a:lvl1pPr>
          </a:lstStyle>
          <a:p>
            <a:r>
              <a:rPr lang="en-US" dirty="0"/>
              <a:t>Click to Add speaker photo</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 BLANK">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 BLANK">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 TITL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1008000" y="443800"/>
            <a:ext cx="7273925" cy="612600"/>
          </a:xfrm>
          <a:prstGeom prst="rect">
            <a:avLst/>
          </a:prstGeom>
        </p:spPr>
        <p:txBody>
          <a:bodyPr lIns="0" anchor="b" anchorCtr="0"/>
          <a:lstStyle>
            <a:lvl1pPr marL="0" indent="0" algn="l">
              <a:buNone/>
              <a:defRPr sz="2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 STATEMENT">
    <p:spTree>
      <p:nvGrpSpPr>
        <p:cNvPr id="1" name=""/>
        <p:cNvGrpSpPr/>
        <p:nvPr/>
      </p:nvGrpSpPr>
      <p:grpSpPr>
        <a:xfrm>
          <a:off x="0" y="0"/>
          <a:ext cx="0" cy="0"/>
          <a:chOff x="0" y="0"/>
          <a:chExt cx="0" cy="0"/>
        </a:xfrm>
      </p:grpSpPr>
      <p:sp>
        <p:nvSpPr>
          <p:cNvPr id="7" name="Text Placeholder 7"/>
          <p:cNvSpPr>
            <a:spLocks noGrp="1"/>
          </p:cNvSpPr>
          <p:nvPr>
            <p:ph type="body" sz="quarter" idx="10" hasCustomPrompt="1"/>
          </p:nvPr>
        </p:nvSpPr>
        <p:spPr>
          <a:xfrm>
            <a:off x="1008000" y="1923678"/>
            <a:ext cx="7273925" cy="936005"/>
          </a:xfrm>
          <a:prstGeom prst="rect">
            <a:avLst/>
          </a:prstGeom>
        </p:spPr>
        <p:txBody>
          <a:bodyPr lIns="0" anchor="ctr" anchorCtr="0"/>
          <a:lstStyle>
            <a:lvl1pPr marL="0" indent="0" algn="l">
              <a:lnSpc>
                <a:spcPts val="5800"/>
              </a:lnSpc>
              <a:spcBef>
                <a:spcPts val="0"/>
              </a:spcBef>
              <a:buNone/>
              <a:defRPr sz="6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quote/statement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 HIGH STATEMENT">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1008000" y="1168126"/>
            <a:ext cx="7273925" cy="1520732"/>
          </a:xfrm>
          <a:prstGeom prst="rect">
            <a:avLst/>
          </a:prstGeom>
        </p:spPr>
        <p:txBody>
          <a:bodyPr lIns="0"/>
          <a:lstStyle>
            <a:lvl1pPr marL="4762" indent="0" algn="l">
              <a:spcAft>
                <a:spcPts val="300"/>
              </a:spcAft>
              <a:buFont typeface="Arial" charset="0"/>
              <a:buNone/>
              <a:tabLst/>
              <a:defRPr sz="2000">
                <a:solidFill>
                  <a:schemeClr val="bg1">
                    <a:lumMod val="8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9" name="Text Placeholder 7"/>
          <p:cNvSpPr>
            <a:spLocks noGrp="1"/>
          </p:cNvSpPr>
          <p:nvPr>
            <p:ph type="body" sz="quarter" idx="10" hasCustomPrompt="1"/>
          </p:nvPr>
        </p:nvSpPr>
        <p:spPr>
          <a:xfrm>
            <a:off x="1008000" y="555526"/>
            <a:ext cx="7273925" cy="612600"/>
          </a:xfrm>
          <a:prstGeom prst="rect">
            <a:avLst/>
          </a:prstGeom>
        </p:spPr>
        <p:txBody>
          <a:bodyPr lIns="0" anchor="b" anchorCtr="0"/>
          <a:lstStyle>
            <a:lvl1pPr marL="0" indent="0" algn="l">
              <a:buNone/>
              <a:defRPr sz="3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 Low Statement ">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1008000" y="2392262"/>
            <a:ext cx="7273925" cy="1520732"/>
          </a:xfrm>
          <a:prstGeom prst="rect">
            <a:avLst/>
          </a:prstGeom>
        </p:spPr>
        <p:txBody>
          <a:bodyPr lIns="0"/>
          <a:lstStyle>
            <a:lvl1pPr marL="4762" indent="0" algn="l">
              <a:spcAft>
                <a:spcPts val="300"/>
              </a:spcAft>
              <a:buFont typeface="Arial" charset="0"/>
              <a:buNone/>
              <a:tabLst/>
              <a:defRPr sz="2000">
                <a:solidFill>
                  <a:schemeClr val="bg1">
                    <a:lumMod val="8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9" name="Text Placeholder 7"/>
          <p:cNvSpPr>
            <a:spLocks noGrp="1"/>
          </p:cNvSpPr>
          <p:nvPr>
            <p:ph type="body" sz="quarter" idx="10" hasCustomPrompt="1"/>
          </p:nvPr>
        </p:nvSpPr>
        <p:spPr>
          <a:xfrm>
            <a:off x="1008000" y="1779662"/>
            <a:ext cx="7273925" cy="612600"/>
          </a:xfrm>
          <a:prstGeom prst="rect">
            <a:avLst/>
          </a:prstGeom>
        </p:spPr>
        <p:txBody>
          <a:bodyPr lIns="0" anchor="b" anchorCtr="0"/>
          <a:lstStyle>
            <a:lvl1pPr marL="0" indent="0" algn="l">
              <a:buNone/>
              <a:defRPr sz="3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 BODY SMALL">
    <p:spTree>
      <p:nvGrpSpPr>
        <p:cNvPr id="1" name=""/>
        <p:cNvGrpSpPr/>
        <p:nvPr/>
      </p:nvGrpSpPr>
      <p:grpSpPr>
        <a:xfrm>
          <a:off x="0" y="0"/>
          <a:ext cx="0" cy="0"/>
          <a:chOff x="0" y="0"/>
          <a:chExt cx="0" cy="0"/>
        </a:xfrm>
      </p:grpSpPr>
      <p:sp>
        <p:nvSpPr>
          <p:cNvPr id="8" name="Text Placeholder 9"/>
          <p:cNvSpPr>
            <a:spLocks noGrp="1"/>
          </p:cNvSpPr>
          <p:nvPr>
            <p:ph type="body" sz="quarter" idx="11"/>
          </p:nvPr>
        </p:nvSpPr>
        <p:spPr>
          <a:xfrm>
            <a:off x="1008000" y="1140699"/>
            <a:ext cx="7273925" cy="3167807"/>
          </a:xfrm>
          <a:prstGeom prst="rect">
            <a:avLst/>
          </a:prstGeom>
        </p:spPr>
        <p:txBody>
          <a:bodyPr lIns="0"/>
          <a:lstStyle>
            <a:lvl1pPr marL="177800" indent="-173038" algn="l">
              <a:spcAft>
                <a:spcPts val="300"/>
              </a:spcAft>
              <a:buFont typeface="Arial" charset="0"/>
              <a:buChar char="•"/>
              <a:tabLst/>
              <a:defRPr sz="1500">
                <a:solidFill>
                  <a:schemeClr val="bg1">
                    <a:lumMod val="85000"/>
                  </a:schemeClr>
                </a:solidFill>
              </a:defRPr>
            </a:lvl1pPr>
            <a:lvl2pPr marL="538163" indent="-163513" algn="l">
              <a:spcBef>
                <a:spcPts val="0"/>
              </a:spcBef>
              <a:spcAft>
                <a:spcPts val="300"/>
              </a:spcAft>
              <a:buSzPct val="80000"/>
              <a:buFont typeface="Arial" charset="0"/>
              <a:buChar char="•"/>
              <a:tabLst/>
              <a:defRPr sz="12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10" hasCustomPrompt="1"/>
          </p:nvPr>
        </p:nvSpPr>
        <p:spPr>
          <a:xfrm>
            <a:off x="1008000" y="443800"/>
            <a:ext cx="7273925" cy="612600"/>
          </a:xfrm>
          <a:prstGeom prst="rect">
            <a:avLst/>
          </a:prstGeom>
        </p:spPr>
        <p:txBody>
          <a:bodyPr lIns="0" anchor="b" anchorCtr="0"/>
          <a:lstStyle>
            <a:lvl1pPr marL="0" indent="0" algn="l">
              <a:buNone/>
              <a:defRPr sz="2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1684180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 BODY LARGE">
    <p:spTree>
      <p:nvGrpSpPr>
        <p:cNvPr id="1" name=""/>
        <p:cNvGrpSpPr/>
        <p:nvPr/>
      </p:nvGrpSpPr>
      <p:grpSpPr>
        <a:xfrm>
          <a:off x="0" y="0"/>
          <a:ext cx="0" cy="0"/>
          <a:chOff x="0" y="0"/>
          <a:chExt cx="0" cy="0"/>
        </a:xfrm>
      </p:grpSpPr>
      <p:sp>
        <p:nvSpPr>
          <p:cNvPr id="8" name="Text Placeholder 9"/>
          <p:cNvSpPr>
            <a:spLocks noGrp="1"/>
          </p:cNvSpPr>
          <p:nvPr>
            <p:ph type="body" sz="quarter" idx="11"/>
          </p:nvPr>
        </p:nvSpPr>
        <p:spPr>
          <a:xfrm>
            <a:off x="1008000" y="1140699"/>
            <a:ext cx="7273925" cy="3167807"/>
          </a:xfrm>
          <a:prstGeom prst="rect">
            <a:avLst/>
          </a:prstGeom>
        </p:spPr>
        <p:txBody>
          <a:bodyPr lIns="0"/>
          <a:lstStyle>
            <a:lvl1pPr marL="177800" indent="-173038" algn="l">
              <a:spcAft>
                <a:spcPts val="300"/>
              </a:spcAft>
              <a:buFont typeface="Arial" charset="0"/>
              <a:buChar char="•"/>
              <a:tabLst/>
              <a:defRPr sz="2000">
                <a:solidFill>
                  <a:schemeClr val="bg1">
                    <a:lumMod val="85000"/>
                  </a:schemeClr>
                </a:solidFill>
              </a:defRPr>
            </a:lvl1pPr>
            <a:lvl2pPr marL="538163" indent="-163513" algn="l">
              <a:spcBef>
                <a:spcPts val="0"/>
              </a:spcBef>
              <a:spcAft>
                <a:spcPts val="300"/>
              </a:spcAft>
              <a:buSzPct val="80000"/>
              <a:buFont typeface="Arial" charset="0"/>
              <a:buChar char="•"/>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10" hasCustomPrompt="1"/>
          </p:nvPr>
        </p:nvSpPr>
        <p:spPr>
          <a:xfrm>
            <a:off x="1008000" y="443800"/>
            <a:ext cx="7273925" cy="612600"/>
          </a:xfrm>
          <a:prstGeom prst="rect">
            <a:avLst/>
          </a:prstGeom>
        </p:spPr>
        <p:txBody>
          <a:bodyPr lIns="0" anchor="b" anchorCtr="0"/>
          <a:lstStyle>
            <a:lvl1pPr marL="0" indent="0" algn="l">
              <a:buNone/>
              <a:defRPr sz="2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 IMAGE">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0" y="1203598"/>
            <a:ext cx="9144000" cy="3240360"/>
          </a:xfrm>
          <a:prstGeom prst="rect">
            <a:avLst/>
          </a:prstGeom>
        </p:spPr>
        <p:txBody>
          <a:bodyPr anchor="ctr" anchorCtr="0"/>
          <a:lstStyle>
            <a:lvl1pPr marL="0" indent="0" algn="ctr">
              <a:buNone/>
              <a:defRPr sz="1200">
                <a:solidFill>
                  <a:schemeClr val="bg1">
                    <a:lumMod val="85000"/>
                  </a:schemeClr>
                </a:solidFill>
              </a:defRPr>
            </a:lvl1pPr>
          </a:lstStyle>
          <a:p>
            <a:r>
              <a:rPr lang="en-US" dirty="0"/>
              <a:t>Insert Image</a:t>
            </a:r>
          </a:p>
        </p:txBody>
      </p:sp>
      <p:sp>
        <p:nvSpPr>
          <p:cNvPr id="4" name="Text Placeholder 7"/>
          <p:cNvSpPr>
            <a:spLocks noGrp="1"/>
          </p:cNvSpPr>
          <p:nvPr>
            <p:ph type="body" sz="quarter" idx="10" hasCustomPrompt="1"/>
          </p:nvPr>
        </p:nvSpPr>
        <p:spPr>
          <a:xfrm>
            <a:off x="1008000" y="555526"/>
            <a:ext cx="7452432" cy="612600"/>
          </a:xfrm>
          <a:prstGeom prst="rect">
            <a:avLst/>
          </a:prstGeom>
        </p:spPr>
        <p:txBody>
          <a:bodyPr lIns="0" anchor="b" anchorCtr="0"/>
          <a:lstStyle>
            <a:lvl1pPr marL="0" indent="0" algn="l">
              <a:buNone/>
              <a:defRPr sz="2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 IMAGE LEFT">
    <p:spTree>
      <p:nvGrpSpPr>
        <p:cNvPr id="1" name=""/>
        <p:cNvGrpSpPr/>
        <p:nvPr/>
      </p:nvGrpSpPr>
      <p:grpSpPr>
        <a:xfrm>
          <a:off x="0" y="0"/>
          <a:ext cx="0" cy="0"/>
          <a:chOff x="0" y="0"/>
          <a:chExt cx="0" cy="0"/>
        </a:xfrm>
      </p:grpSpPr>
      <p:sp>
        <p:nvSpPr>
          <p:cNvPr id="4" name="Content Placeholder 9"/>
          <p:cNvSpPr>
            <a:spLocks noGrp="1"/>
          </p:cNvSpPr>
          <p:nvPr>
            <p:ph sz="quarter" idx="11"/>
          </p:nvPr>
        </p:nvSpPr>
        <p:spPr>
          <a:xfrm>
            <a:off x="0" y="0"/>
            <a:ext cx="4644008" cy="5143500"/>
          </a:xfrm>
          <a:prstGeom prst="rect">
            <a:avLst/>
          </a:prstGeom>
        </p:spPr>
        <p:txBody>
          <a:bodyPr lIns="180000" tIns="540000" rIns="180000" bIns="540000" anchor="ctr" anchorCtr="0"/>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Text Placeholder 9"/>
          <p:cNvSpPr>
            <a:spLocks noGrp="1"/>
          </p:cNvSpPr>
          <p:nvPr>
            <p:ph type="body" sz="quarter" idx="12" hasCustomPrompt="1"/>
          </p:nvPr>
        </p:nvSpPr>
        <p:spPr>
          <a:xfrm>
            <a:off x="4932040" y="1140699"/>
            <a:ext cx="3744416" cy="3167807"/>
          </a:xfrm>
          <a:prstGeom prst="rect">
            <a:avLst/>
          </a:prstGeom>
        </p:spPr>
        <p:txBody>
          <a:bodyPr lIns="0"/>
          <a:lstStyle>
            <a:lvl1pPr marL="4762" indent="0" algn="l">
              <a:spcAft>
                <a:spcPts val="300"/>
              </a:spcAft>
              <a:buFont typeface="Arial" charset="0"/>
              <a:buNone/>
              <a:tabLst/>
              <a:defRPr sz="1800">
                <a:solidFill>
                  <a:schemeClr val="bg1">
                    <a:lumMod val="8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5" name="Text Placeholder 7"/>
          <p:cNvSpPr>
            <a:spLocks noGrp="1"/>
          </p:cNvSpPr>
          <p:nvPr>
            <p:ph type="body" sz="quarter" idx="10" hasCustomPrompt="1"/>
          </p:nvPr>
        </p:nvSpPr>
        <p:spPr>
          <a:xfrm>
            <a:off x="4932040" y="443800"/>
            <a:ext cx="3744416" cy="612600"/>
          </a:xfrm>
          <a:prstGeom prst="rect">
            <a:avLst/>
          </a:prstGeom>
        </p:spPr>
        <p:txBody>
          <a:bodyPr lIns="0" anchor="b" anchorCtr="0"/>
          <a:lstStyle>
            <a:lvl1pPr marL="0" indent="0" algn="l">
              <a:buNone/>
              <a:defRPr sz="2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 INTRO 2">
    <p:spTree>
      <p:nvGrpSpPr>
        <p:cNvPr id="1" name=""/>
        <p:cNvGrpSpPr/>
        <p:nvPr/>
      </p:nvGrpSpPr>
      <p:grpSpPr>
        <a:xfrm>
          <a:off x="0" y="0"/>
          <a:ext cx="0" cy="0"/>
          <a:chOff x="0" y="0"/>
          <a:chExt cx="0" cy="0"/>
        </a:xfrm>
      </p:grpSpPr>
      <p:sp>
        <p:nvSpPr>
          <p:cNvPr id="2" name="Text Placeholder 11"/>
          <p:cNvSpPr>
            <a:spLocks noGrp="1"/>
          </p:cNvSpPr>
          <p:nvPr>
            <p:ph type="body" sz="quarter" idx="10" hasCustomPrompt="1"/>
          </p:nvPr>
        </p:nvSpPr>
        <p:spPr>
          <a:xfrm>
            <a:off x="3851919" y="483518"/>
            <a:ext cx="4176961" cy="335683"/>
          </a:xfrm>
          <a:prstGeom prst="rect">
            <a:avLst/>
          </a:prstGeom>
        </p:spPr>
        <p:txBody>
          <a:bodyPr lIns="0"/>
          <a:lstStyle>
            <a:lvl1pPr marL="0" indent="0">
              <a:buNone/>
              <a:defRPr sz="1500" baseline="0">
                <a:solidFill>
                  <a:schemeClr val="bg1">
                    <a:lumMod val="95000"/>
                  </a:schemeClr>
                </a:solidFill>
              </a:defRPr>
            </a:lvl1pPr>
            <a:lvl2pPr marL="457196" indent="0">
              <a:buNone/>
              <a:defRPr>
                <a:solidFill>
                  <a:schemeClr val="bg1">
                    <a:lumMod val="85000"/>
                  </a:schemeClr>
                </a:solidFill>
              </a:defRPr>
            </a:lvl2pPr>
            <a:lvl3pPr marL="914391" indent="0">
              <a:buNone/>
              <a:defRPr>
                <a:solidFill>
                  <a:schemeClr val="bg1">
                    <a:lumMod val="85000"/>
                  </a:schemeClr>
                </a:solidFill>
              </a:defRPr>
            </a:lvl3pPr>
            <a:lvl4pPr marL="1371586" indent="0">
              <a:buNone/>
              <a:defRPr>
                <a:solidFill>
                  <a:schemeClr val="bg1">
                    <a:lumMod val="85000"/>
                  </a:schemeClr>
                </a:solidFill>
              </a:defRPr>
            </a:lvl4pPr>
            <a:lvl5pPr marL="1828781" indent="0">
              <a:buNone/>
              <a:defRPr>
                <a:solidFill>
                  <a:schemeClr val="bg1">
                    <a:lumMod val="85000"/>
                  </a:schemeClr>
                </a:solidFill>
              </a:defRPr>
            </a:lvl5pPr>
          </a:lstStyle>
          <a:p>
            <a:pPr lvl="0"/>
            <a:r>
              <a:rPr lang="en-US" dirty="0"/>
              <a:t>Click to add speaker and title</a:t>
            </a:r>
          </a:p>
        </p:txBody>
      </p:sp>
      <p:sp>
        <p:nvSpPr>
          <p:cNvPr id="7" name="Text Placeholder 11"/>
          <p:cNvSpPr>
            <a:spLocks noGrp="1"/>
          </p:cNvSpPr>
          <p:nvPr>
            <p:ph type="body" sz="quarter" idx="15" hasCustomPrompt="1"/>
          </p:nvPr>
        </p:nvSpPr>
        <p:spPr>
          <a:xfrm>
            <a:off x="3851920" y="780195"/>
            <a:ext cx="4176960" cy="335683"/>
          </a:xfrm>
          <a:prstGeom prst="rect">
            <a:avLst/>
          </a:prstGeom>
        </p:spPr>
        <p:txBody>
          <a:bodyPr lIns="0"/>
          <a:lstStyle>
            <a:lvl1pPr marL="0" indent="0">
              <a:buNone/>
              <a:defRPr sz="1200" baseline="0">
                <a:solidFill>
                  <a:schemeClr val="bg1">
                    <a:lumMod val="85000"/>
                  </a:schemeClr>
                </a:solidFill>
                <a:latin typeface="+mj-lt"/>
              </a:defRPr>
            </a:lvl1pPr>
            <a:lvl2pPr marL="457196" indent="0">
              <a:buNone/>
              <a:defRPr>
                <a:solidFill>
                  <a:schemeClr val="bg1">
                    <a:lumMod val="85000"/>
                  </a:schemeClr>
                </a:solidFill>
              </a:defRPr>
            </a:lvl2pPr>
            <a:lvl3pPr marL="914391" indent="0">
              <a:buNone/>
              <a:defRPr>
                <a:solidFill>
                  <a:schemeClr val="bg1">
                    <a:lumMod val="85000"/>
                  </a:schemeClr>
                </a:solidFill>
              </a:defRPr>
            </a:lvl3pPr>
            <a:lvl4pPr marL="1371586" indent="0">
              <a:buNone/>
              <a:defRPr>
                <a:solidFill>
                  <a:schemeClr val="bg1">
                    <a:lumMod val="85000"/>
                  </a:schemeClr>
                </a:solidFill>
              </a:defRPr>
            </a:lvl4pPr>
            <a:lvl5pPr marL="1828781" indent="0">
              <a:buNone/>
              <a:defRPr>
                <a:solidFill>
                  <a:schemeClr val="bg1">
                    <a:lumMod val="85000"/>
                  </a:schemeClr>
                </a:solidFill>
              </a:defRPr>
            </a:lvl5pPr>
          </a:lstStyle>
          <a:p>
            <a:pPr lvl="0"/>
            <a:r>
              <a:rPr lang="en-US" dirty="0"/>
              <a:t>Click to add Business name</a:t>
            </a:r>
          </a:p>
        </p:txBody>
      </p:sp>
      <p:sp>
        <p:nvSpPr>
          <p:cNvPr id="4" name="Picture Placeholder 10"/>
          <p:cNvSpPr>
            <a:spLocks noGrp="1"/>
          </p:cNvSpPr>
          <p:nvPr>
            <p:ph type="pic" sz="quarter" idx="12" hasCustomPrompt="1"/>
          </p:nvPr>
        </p:nvSpPr>
        <p:spPr>
          <a:xfrm>
            <a:off x="2699792" y="277196"/>
            <a:ext cx="950684" cy="950684"/>
          </a:xfrm>
          <a:prstGeom prst="ellipse">
            <a:avLst/>
          </a:prstGeom>
          <a:solidFill>
            <a:schemeClr val="tx1"/>
          </a:solidFill>
          <a:ln w="63500">
            <a:solidFill>
              <a:schemeClr val="bg1">
                <a:lumMod val="75000"/>
              </a:schemeClr>
            </a:solidFill>
          </a:ln>
        </p:spPr>
        <p:txBody>
          <a:bodyPr/>
          <a:lstStyle>
            <a:lvl1pPr marL="0" indent="0" algn="ctr">
              <a:buNone/>
              <a:defRPr sz="1000">
                <a:solidFill>
                  <a:schemeClr val="bg1"/>
                </a:solidFill>
              </a:defRPr>
            </a:lvl1pPr>
          </a:lstStyle>
          <a:p>
            <a:r>
              <a:rPr lang="en-US" dirty="0"/>
              <a:t>Click to Add speaker photo</a:t>
            </a:r>
          </a:p>
        </p:txBody>
      </p:sp>
      <p:sp>
        <p:nvSpPr>
          <p:cNvPr id="9" name="Text Placeholder 7"/>
          <p:cNvSpPr>
            <a:spLocks noGrp="1"/>
          </p:cNvSpPr>
          <p:nvPr>
            <p:ph type="body" sz="quarter" idx="11" hasCustomPrompt="1"/>
          </p:nvPr>
        </p:nvSpPr>
        <p:spPr>
          <a:xfrm>
            <a:off x="2771800" y="1491630"/>
            <a:ext cx="4752975" cy="3024188"/>
          </a:xfrm>
          <a:prstGeom prst="rect">
            <a:avLst/>
          </a:prstGeom>
        </p:spPr>
        <p:txBody>
          <a:bodyPr lIns="0" rIns="90000"/>
          <a:lstStyle>
            <a:lvl1pPr marL="0" indent="0">
              <a:lnSpc>
                <a:spcPts val="4000"/>
              </a:lnSpc>
              <a:buNone/>
              <a:defRPr sz="4600" b="1">
                <a:solidFill>
                  <a:schemeClr val="bg1"/>
                </a:solidFill>
              </a:defRPr>
            </a:lvl1pPr>
            <a:lvl2pPr marL="457196" indent="0">
              <a:buNone/>
              <a:defRPr>
                <a:solidFill>
                  <a:schemeClr val="bg1"/>
                </a:solidFill>
              </a:defRPr>
            </a:lvl2pPr>
            <a:lvl3pPr marL="914391" indent="0">
              <a:buNone/>
              <a:defRPr>
                <a:solidFill>
                  <a:schemeClr val="bg1"/>
                </a:solidFill>
              </a:defRPr>
            </a:lvl3pPr>
            <a:lvl4pPr marL="1371586" indent="0">
              <a:buNone/>
              <a:defRPr>
                <a:solidFill>
                  <a:schemeClr val="bg1"/>
                </a:solidFill>
              </a:defRPr>
            </a:lvl4pPr>
            <a:lvl5pPr marL="1828781" indent="0">
              <a:buNone/>
              <a:defRPr>
                <a:solidFill>
                  <a:schemeClr val="bg1"/>
                </a:solidFill>
              </a:defRPr>
            </a:lvl5pPr>
          </a:lstStyle>
          <a:p>
            <a:pPr lvl="0"/>
            <a:r>
              <a:rPr lang="en-US" dirty="0"/>
              <a:t>Click to add title of presentation</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 IMAGE RIGHT">
    <p:spTree>
      <p:nvGrpSpPr>
        <p:cNvPr id="1" name=""/>
        <p:cNvGrpSpPr/>
        <p:nvPr/>
      </p:nvGrpSpPr>
      <p:grpSpPr>
        <a:xfrm>
          <a:off x="0" y="0"/>
          <a:ext cx="0" cy="0"/>
          <a:chOff x="0" y="0"/>
          <a:chExt cx="0" cy="0"/>
        </a:xfrm>
      </p:grpSpPr>
      <p:sp>
        <p:nvSpPr>
          <p:cNvPr id="4" name="Content Placeholder 9"/>
          <p:cNvSpPr>
            <a:spLocks noGrp="1"/>
          </p:cNvSpPr>
          <p:nvPr>
            <p:ph sz="quarter" idx="11"/>
          </p:nvPr>
        </p:nvSpPr>
        <p:spPr>
          <a:xfrm>
            <a:off x="2411760" y="0"/>
            <a:ext cx="6732240" cy="4443958"/>
          </a:xfrm>
          <a:prstGeom prst="rect">
            <a:avLst/>
          </a:prstGeom>
        </p:spPr>
        <p:txBody>
          <a:bodyPr lIns="180000" tIns="540000" rIns="180000" bIns="540000" anchor="ctr" anchorCtr="0"/>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Text Placeholder 9"/>
          <p:cNvSpPr>
            <a:spLocks noGrp="1"/>
          </p:cNvSpPr>
          <p:nvPr>
            <p:ph type="body" sz="quarter" idx="12" hasCustomPrompt="1"/>
          </p:nvPr>
        </p:nvSpPr>
        <p:spPr>
          <a:xfrm>
            <a:off x="395536" y="443800"/>
            <a:ext cx="1872208" cy="4000157"/>
          </a:xfrm>
          <a:prstGeom prst="rect">
            <a:avLst/>
          </a:prstGeom>
        </p:spPr>
        <p:txBody>
          <a:bodyPr lIns="0"/>
          <a:lstStyle>
            <a:lvl1pPr marL="4762" indent="0" algn="l">
              <a:spcAft>
                <a:spcPts val="300"/>
              </a:spcAft>
              <a:buFont typeface="Arial" charset="0"/>
              <a:buNone/>
              <a:tabLst/>
              <a:defRPr sz="1800">
                <a:solidFill>
                  <a:schemeClr val="bg1">
                    <a:lumMod val="8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312684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528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 TITL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1008000" y="443800"/>
            <a:ext cx="7273925" cy="612600"/>
          </a:xfrm>
          <a:prstGeom prst="rect">
            <a:avLst/>
          </a:prstGeom>
        </p:spPr>
        <p:txBody>
          <a:bodyPr lIns="0" anchor="b" anchorCtr="0"/>
          <a:lstStyle>
            <a:lvl1pPr marL="0" indent="0" algn="l">
              <a:buNone/>
              <a:defRPr sz="2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 STATEMENT">
    <p:spTree>
      <p:nvGrpSpPr>
        <p:cNvPr id="1" name=""/>
        <p:cNvGrpSpPr/>
        <p:nvPr/>
      </p:nvGrpSpPr>
      <p:grpSpPr>
        <a:xfrm>
          <a:off x="0" y="0"/>
          <a:ext cx="0" cy="0"/>
          <a:chOff x="0" y="0"/>
          <a:chExt cx="0" cy="0"/>
        </a:xfrm>
      </p:grpSpPr>
      <p:sp>
        <p:nvSpPr>
          <p:cNvPr id="7" name="Text Placeholder 7"/>
          <p:cNvSpPr>
            <a:spLocks noGrp="1"/>
          </p:cNvSpPr>
          <p:nvPr>
            <p:ph type="body" sz="quarter" idx="10" hasCustomPrompt="1"/>
          </p:nvPr>
        </p:nvSpPr>
        <p:spPr>
          <a:xfrm>
            <a:off x="1008000" y="1923678"/>
            <a:ext cx="7273925" cy="936005"/>
          </a:xfrm>
          <a:prstGeom prst="rect">
            <a:avLst/>
          </a:prstGeom>
        </p:spPr>
        <p:txBody>
          <a:bodyPr lIns="0" anchor="ctr" anchorCtr="0"/>
          <a:lstStyle>
            <a:lvl1pPr marL="0" indent="0" algn="l">
              <a:lnSpc>
                <a:spcPts val="5800"/>
              </a:lnSpc>
              <a:spcBef>
                <a:spcPts val="0"/>
              </a:spcBef>
              <a:buNone/>
              <a:defRPr sz="6000" b="1">
                <a:solidFill>
                  <a:srgbClr val="C30000"/>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quote/statement</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 LOW STATEMENT">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1008000" y="2392262"/>
            <a:ext cx="7273925" cy="1520732"/>
          </a:xfrm>
          <a:prstGeom prst="rect">
            <a:avLst/>
          </a:prstGeom>
        </p:spPr>
        <p:txBody>
          <a:bodyPr lIns="0"/>
          <a:lstStyle>
            <a:lvl1pPr marL="4762" indent="0" algn="l">
              <a:spcAft>
                <a:spcPts val="300"/>
              </a:spcAft>
              <a:buFont typeface="Arial" charset="0"/>
              <a:buNone/>
              <a:tabLst/>
              <a:defRPr sz="2000">
                <a:solidFill>
                  <a:schemeClr val="tx1">
                    <a:lumMod val="65000"/>
                    <a:lumOff val="3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9" name="Text Placeholder 7"/>
          <p:cNvSpPr>
            <a:spLocks noGrp="1"/>
          </p:cNvSpPr>
          <p:nvPr>
            <p:ph type="body" sz="quarter" idx="10" hasCustomPrompt="1"/>
          </p:nvPr>
        </p:nvSpPr>
        <p:spPr>
          <a:xfrm>
            <a:off x="1008000" y="1779662"/>
            <a:ext cx="7273925" cy="612600"/>
          </a:xfrm>
          <a:prstGeom prst="rect">
            <a:avLst/>
          </a:prstGeom>
        </p:spPr>
        <p:txBody>
          <a:bodyPr lIns="0" anchor="b" anchorCtr="0"/>
          <a:lstStyle>
            <a:lvl1pPr marL="0" indent="0" algn="l">
              <a:buNone/>
              <a:defRPr sz="3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 HIGH STATEMENT">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1008000" y="1168126"/>
            <a:ext cx="7273925" cy="1520732"/>
          </a:xfrm>
          <a:prstGeom prst="rect">
            <a:avLst/>
          </a:prstGeom>
        </p:spPr>
        <p:txBody>
          <a:bodyPr lIns="0"/>
          <a:lstStyle>
            <a:lvl1pPr marL="4762" indent="0" algn="l">
              <a:spcAft>
                <a:spcPts val="300"/>
              </a:spcAft>
              <a:buFont typeface="Arial" charset="0"/>
              <a:buNone/>
              <a:tabLst/>
              <a:defRPr sz="2000">
                <a:solidFill>
                  <a:schemeClr val="tx1">
                    <a:lumMod val="65000"/>
                    <a:lumOff val="3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9" name="Text Placeholder 7"/>
          <p:cNvSpPr>
            <a:spLocks noGrp="1"/>
          </p:cNvSpPr>
          <p:nvPr>
            <p:ph type="body" sz="quarter" idx="10" hasCustomPrompt="1"/>
          </p:nvPr>
        </p:nvSpPr>
        <p:spPr>
          <a:xfrm>
            <a:off x="1008000" y="555526"/>
            <a:ext cx="7273925" cy="612600"/>
          </a:xfrm>
          <a:prstGeom prst="rect">
            <a:avLst/>
          </a:prstGeom>
        </p:spPr>
        <p:txBody>
          <a:bodyPr lIns="0" anchor="b" anchorCtr="0"/>
          <a:lstStyle>
            <a:lvl1pPr marL="0" indent="0" algn="l">
              <a:buNone/>
              <a:defRPr sz="3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 BODY SMALL">
    <p:spTree>
      <p:nvGrpSpPr>
        <p:cNvPr id="1" name=""/>
        <p:cNvGrpSpPr/>
        <p:nvPr/>
      </p:nvGrpSpPr>
      <p:grpSpPr>
        <a:xfrm>
          <a:off x="0" y="0"/>
          <a:ext cx="0" cy="0"/>
          <a:chOff x="0" y="0"/>
          <a:chExt cx="0" cy="0"/>
        </a:xfrm>
      </p:grpSpPr>
      <p:sp>
        <p:nvSpPr>
          <p:cNvPr id="8" name="Text Placeholder 9"/>
          <p:cNvSpPr>
            <a:spLocks noGrp="1"/>
          </p:cNvSpPr>
          <p:nvPr>
            <p:ph type="body" sz="quarter" idx="11"/>
          </p:nvPr>
        </p:nvSpPr>
        <p:spPr>
          <a:xfrm>
            <a:off x="1008000" y="1140699"/>
            <a:ext cx="7273925" cy="3167807"/>
          </a:xfrm>
          <a:prstGeom prst="rect">
            <a:avLst/>
          </a:prstGeom>
        </p:spPr>
        <p:txBody>
          <a:bodyPr lIns="0"/>
          <a:lstStyle>
            <a:lvl1pPr marL="177800" indent="-173038" algn="l">
              <a:spcAft>
                <a:spcPts val="300"/>
              </a:spcAft>
              <a:buFont typeface="Arial" charset="0"/>
              <a:buChar char="•"/>
              <a:tabLst/>
              <a:defRPr sz="1500">
                <a:solidFill>
                  <a:schemeClr val="tx1">
                    <a:lumMod val="65000"/>
                    <a:lumOff val="35000"/>
                  </a:schemeClr>
                </a:solidFill>
              </a:defRPr>
            </a:lvl1pPr>
            <a:lvl2pPr marL="538163" indent="-163513" algn="l">
              <a:spcBef>
                <a:spcPts val="0"/>
              </a:spcBef>
              <a:spcAft>
                <a:spcPts val="300"/>
              </a:spcAft>
              <a:buSzPct val="80000"/>
              <a:buFont typeface="Arial" charset="0"/>
              <a:buChar char="•"/>
              <a:tabLst/>
              <a:defRPr sz="1200">
                <a:solidFill>
                  <a:schemeClr val="tx1">
                    <a:lumMod val="65000"/>
                    <a:lumOff val="3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10" hasCustomPrompt="1"/>
          </p:nvPr>
        </p:nvSpPr>
        <p:spPr>
          <a:xfrm>
            <a:off x="1008000" y="443800"/>
            <a:ext cx="7273925" cy="612600"/>
          </a:xfrm>
          <a:prstGeom prst="rect">
            <a:avLst/>
          </a:prstGeom>
        </p:spPr>
        <p:txBody>
          <a:bodyPr lIns="0" anchor="b" anchorCtr="0"/>
          <a:lstStyle>
            <a:lvl1pPr marL="0" indent="0" algn="l">
              <a:buNone/>
              <a:defRPr sz="2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 BODY LARGE">
    <p:spTree>
      <p:nvGrpSpPr>
        <p:cNvPr id="1" name=""/>
        <p:cNvGrpSpPr/>
        <p:nvPr/>
      </p:nvGrpSpPr>
      <p:grpSpPr>
        <a:xfrm>
          <a:off x="0" y="0"/>
          <a:ext cx="0" cy="0"/>
          <a:chOff x="0" y="0"/>
          <a:chExt cx="0" cy="0"/>
        </a:xfrm>
      </p:grpSpPr>
      <p:sp>
        <p:nvSpPr>
          <p:cNvPr id="8" name="Text Placeholder 9"/>
          <p:cNvSpPr>
            <a:spLocks noGrp="1"/>
          </p:cNvSpPr>
          <p:nvPr>
            <p:ph type="body" sz="quarter" idx="11"/>
          </p:nvPr>
        </p:nvSpPr>
        <p:spPr>
          <a:xfrm>
            <a:off x="1008000" y="1140699"/>
            <a:ext cx="7273925" cy="3167807"/>
          </a:xfrm>
          <a:prstGeom prst="rect">
            <a:avLst/>
          </a:prstGeom>
        </p:spPr>
        <p:txBody>
          <a:bodyPr lIns="0"/>
          <a:lstStyle>
            <a:lvl1pPr marL="177800" indent="-173038" algn="l">
              <a:spcAft>
                <a:spcPts val="300"/>
              </a:spcAft>
              <a:buFont typeface="Arial" charset="0"/>
              <a:buChar char="•"/>
              <a:tabLst/>
              <a:defRPr sz="2000">
                <a:solidFill>
                  <a:schemeClr val="tx1">
                    <a:lumMod val="65000"/>
                    <a:lumOff val="35000"/>
                  </a:schemeClr>
                </a:solidFill>
              </a:defRPr>
            </a:lvl1pPr>
            <a:lvl2pPr marL="538163" indent="-163513" algn="l">
              <a:spcBef>
                <a:spcPts val="0"/>
              </a:spcBef>
              <a:spcAft>
                <a:spcPts val="300"/>
              </a:spcAft>
              <a:buSzPct val="80000"/>
              <a:buFont typeface="Arial" charset="0"/>
              <a:buChar char="•"/>
              <a:tabLst/>
              <a:defRPr sz="1400">
                <a:solidFill>
                  <a:schemeClr val="tx1">
                    <a:lumMod val="65000"/>
                    <a:lumOff val="3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10" hasCustomPrompt="1"/>
          </p:nvPr>
        </p:nvSpPr>
        <p:spPr>
          <a:xfrm>
            <a:off x="1008000" y="443800"/>
            <a:ext cx="7273925" cy="612600"/>
          </a:xfrm>
          <a:prstGeom prst="rect">
            <a:avLst/>
          </a:prstGeom>
        </p:spPr>
        <p:txBody>
          <a:bodyPr lIns="0" anchor="b" anchorCtr="0"/>
          <a:lstStyle>
            <a:lvl1pPr marL="0" indent="0" algn="l">
              <a:buNone/>
              <a:defRPr sz="2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 IMAGE">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0" y="1203598"/>
            <a:ext cx="9144000" cy="3240360"/>
          </a:xfrm>
          <a:prstGeom prst="rect">
            <a:avLst/>
          </a:prstGeom>
        </p:spPr>
        <p:txBody>
          <a:bodyPr anchor="ctr" anchorCtr="0"/>
          <a:lstStyle>
            <a:lvl1pPr marL="0" indent="0" algn="ctr">
              <a:buNone/>
              <a:defRPr sz="1200">
                <a:solidFill>
                  <a:schemeClr val="bg1">
                    <a:lumMod val="85000"/>
                  </a:schemeClr>
                </a:solidFill>
              </a:defRPr>
            </a:lvl1pPr>
          </a:lstStyle>
          <a:p>
            <a:r>
              <a:rPr lang="en-US" dirty="0"/>
              <a:t>Insert Image</a:t>
            </a:r>
          </a:p>
        </p:txBody>
      </p:sp>
      <p:sp>
        <p:nvSpPr>
          <p:cNvPr id="4" name="Text Placeholder 7"/>
          <p:cNvSpPr>
            <a:spLocks noGrp="1"/>
          </p:cNvSpPr>
          <p:nvPr>
            <p:ph type="body" sz="quarter" idx="10" hasCustomPrompt="1"/>
          </p:nvPr>
        </p:nvSpPr>
        <p:spPr>
          <a:xfrm>
            <a:off x="1008000" y="555526"/>
            <a:ext cx="7452432" cy="612600"/>
          </a:xfrm>
          <a:prstGeom prst="rect">
            <a:avLst/>
          </a:prstGeom>
        </p:spPr>
        <p:txBody>
          <a:bodyPr lIns="0" anchor="b" anchorCtr="0"/>
          <a:lstStyle>
            <a:lvl1pPr marL="0" indent="0" algn="l">
              <a:buNone/>
              <a:defRPr sz="2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9819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 IMAGE LEFT">
    <p:spTree>
      <p:nvGrpSpPr>
        <p:cNvPr id="1" name=""/>
        <p:cNvGrpSpPr/>
        <p:nvPr/>
      </p:nvGrpSpPr>
      <p:grpSpPr>
        <a:xfrm>
          <a:off x="0" y="0"/>
          <a:ext cx="0" cy="0"/>
          <a:chOff x="0" y="0"/>
          <a:chExt cx="0" cy="0"/>
        </a:xfrm>
      </p:grpSpPr>
      <p:sp>
        <p:nvSpPr>
          <p:cNvPr id="4" name="Content Placeholder 9"/>
          <p:cNvSpPr>
            <a:spLocks noGrp="1"/>
          </p:cNvSpPr>
          <p:nvPr>
            <p:ph sz="quarter" idx="11"/>
          </p:nvPr>
        </p:nvSpPr>
        <p:spPr>
          <a:xfrm>
            <a:off x="0" y="0"/>
            <a:ext cx="4644008" cy="5143500"/>
          </a:xfrm>
          <a:prstGeom prst="rect">
            <a:avLst/>
          </a:prstGeom>
        </p:spPr>
        <p:txBody>
          <a:bodyPr lIns="180000" tIns="540000" rIns="180000" bIns="540000" anchor="ctr" anchorCtr="0"/>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Text Placeholder 9"/>
          <p:cNvSpPr>
            <a:spLocks noGrp="1"/>
          </p:cNvSpPr>
          <p:nvPr>
            <p:ph type="body" sz="quarter" idx="12" hasCustomPrompt="1"/>
          </p:nvPr>
        </p:nvSpPr>
        <p:spPr>
          <a:xfrm>
            <a:off x="4932040" y="1140699"/>
            <a:ext cx="3744416" cy="3167807"/>
          </a:xfrm>
          <a:prstGeom prst="rect">
            <a:avLst/>
          </a:prstGeom>
        </p:spPr>
        <p:txBody>
          <a:bodyPr lIns="0"/>
          <a:lstStyle>
            <a:lvl1pPr marL="4762" indent="0" algn="l">
              <a:spcAft>
                <a:spcPts val="300"/>
              </a:spcAft>
              <a:buFont typeface="Arial" charset="0"/>
              <a:buNone/>
              <a:tabLst/>
              <a:defRPr sz="1800">
                <a:solidFill>
                  <a:schemeClr val="tx1">
                    <a:lumMod val="65000"/>
                    <a:lumOff val="3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5" name="Text Placeholder 7"/>
          <p:cNvSpPr>
            <a:spLocks noGrp="1"/>
          </p:cNvSpPr>
          <p:nvPr>
            <p:ph type="body" sz="quarter" idx="10" hasCustomPrompt="1"/>
          </p:nvPr>
        </p:nvSpPr>
        <p:spPr>
          <a:xfrm>
            <a:off x="4932040" y="443800"/>
            <a:ext cx="3744416" cy="612600"/>
          </a:xfrm>
          <a:prstGeom prst="rect">
            <a:avLst/>
          </a:prstGeom>
        </p:spPr>
        <p:txBody>
          <a:bodyPr lIns="0" anchor="b" anchorCtr="0"/>
          <a:lstStyle>
            <a:lvl1pPr marL="0" indent="0" algn="l">
              <a:buNone/>
              <a:defRPr sz="2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 IMAGE RIGHT">
    <p:spTree>
      <p:nvGrpSpPr>
        <p:cNvPr id="1" name=""/>
        <p:cNvGrpSpPr/>
        <p:nvPr/>
      </p:nvGrpSpPr>
      <p:grpSpPr>
        <a:xfrm>
          <a:off x="0" y="0"/>
          <a:ext cx="0" cy="0"/>
          <a:chOff x="0" y="0"/>
          <a:chExt cx="0" cy="0"/>
        </a:xfrm>
      </p:grpSpPr>
      <p:sp>
        <p:nvSpPr>
          <p:cNvPr id="4" name="Content Placeholder 9"/>
          <p:cNvSpPr>
            <a:spLocks noGrp="1"/>
          </p:cNvSpPr>
          <p:nvPr>
            <p:ph sz="quarter" idx="11"/>
          </p:nvPr>
        </p:nvSpPr>
        <p:spPr>
          <a:xfrm>
            <a:off x="2411760" y="0"/>
            <a:ext cx="6732240" cy="4443958"/>
          </a:xfrm>
          <a:prstGeom prst="rect">
            <a:avLst/>
          </a:prstGeom>
        </p:spPr>
        <p:txBody>
          <a:bodyPr lIns="180000" tIns="540000" rIns="180000" bIns="540000" anchor="ctr" anchorCtr="0"/>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Text Placeholder 9"/>
          <p:cNvSpPr>
            <a:spLocks noGrp="1"/>
          </p:cNvSpPr>
          <p:nvPr>
            <p:ph type="body" sz="quarter" idx="12" hasCustomPrompt="1"/>
          </p:nvPr>
        </p:nvSpPr>
        <p:spPr>
          <a:xfrm>
            <a:off x="395536" y="443800"/>
            <a:ext cx="1872208" cy="4000157"/>
          </a:xfrm>
          <a:prstGeom prst="rect">
            <a:avLst/>
          </a:prstGeom>
        </p:spPr>
        <p:txBody>
          <a:bodyPr lIns="0"/>
          <a:lstStyle>
            <a:lvl1pPr marL="4762" indent="0" algn="l">
              <a:spcAft>
                <a:spcPts val="300"/>
              </a:spcAft>
              <a:buFont typeface="Arial" charset="0"/>
              <a:buNone/>
              <a:tabLst/>
              <a:defRPr sz="1800">
                <a:solidFill>
                  <a:schemeClr val="tx1"/>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47105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 IMAGE RIGHT">
    <p:spTree>
      <p:nvGrpSpPr>
        <p:cNvPr id="1" name=""/>
        <p:cNvGrpSpPr/>
        <p:nvPr/>
      </p:nvGrpSpPr>
      <p:grpSpPr>
        <a:xfrm>
          <a:off x="0" y="0"/>
          <a:ext cx="0" cy="0"/>
          <a:chOff x="0" y="0"/>
          <a:chExt cx="0" cy="0"/>
        </a:xfrm>
      </p:grpSpPr>
      <p:sp>
        <p:nvSpPr>
          <p:cNvPr id="11" name="Content Placeholder 9"/>
          <p:cNvSpPr>
            <a:spLocks noGrp="1"/>
          </p:cNvSpPr>
          <p:nvPr>
            <p:ph sz="quarter" idx="11"/>
          </p:nvPr>
        </p:nvSpPr>
        <p:spPr>
          <a:xfrm>
            <a:off x="4499992" y="0"/>
            <a:ext cx="4644008" cy="5143500"/>
          </a:xfrm>
          <a:prstGeom prst="rect">
            <a:avLst/>
          </a:prstGeom>
        </p:spPr>
        <p:txBody>
          <a:bodyPr lIns="180000" tIns="540000" rIns="180000" bIns="540000" anchor="ctr" anchorCtr="0"/>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Text Placeholder 9"/>
          <p:cNvSpPr>
            <a:spLocks noGrp="1"/>
          </p:cNvSpPr>
          <p:nvPr>
            <p:ph type="body" sz="quarter" idx="12" hasCustomPrompt="1"/>
          </p:nvPr>
        </p:nvSpPr>
        <p:spPr>
          <a:xfrm>
            <a:off x="467544" y="1140699"/>
            <a:ext cx="3744416" cy="3167807"/>
          </a:xfrm>
          <a:prstGeom prst="rect">
            <a:avLst/>
          </a:prstGeom>
        </p:spPr>
        <p:txBody>
          <a:bodyPr lIns="0"/>
          <a:lstStyle>
            <a:lvl1pPr marL="4762" indent="0" algn="l">
              <a:spcAft>
                <a:spcPts val="300"/>
              </a:spcAft>
              <a:buFont typeface="Arial" charset="0"/>
              <a:buNone/>
              <a:tabLst/>
              <a:defRPr sz="1800">
                <a:solidFill>
                  <a:schemeClr val="tx1"/>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4" name="Text Placeholder 7"/>
          <p:cNvSpPr>
            <a:spLocks noGrp="1"/>
          </p:cNvSpPr>
          <p:nvPr>
            <p:ph type="body" sz="quarter" idx="10" hasCustomPrompt="1"/>
          </p:nvPr>
        </p:nvSpPr>
        <p:spPr>
          <a:xfrm>
            <a:off x="467544" y="443800"/>
            <a:ext cx="3744416" cy="612600"/>
          </a:xfrm>
          <a:prstGeom prst="rect">
            <a:avLst/>
          </a:prstGeom>
        </p:spPr>
        <p:txBody>
          <a:bodyPr lIns="0" anchor="b" anchorCtr="0"/>
          <a:lstStyle>
            <a:lvl1pPr marL="0" indent="0" algn="l">
              <a:buNone/>
              <a:defRPr sz="2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3252726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 IMAGE RIGHT">
    <p:spTree>
      <p:nvGrpSpPr>
        <p:cNvPr id="1" name=""/>
        <p:cNvGrpSpPr/>
        <p:nvPr/>
      </p:nvGrpSpPr>
      <p:grpSpPr>
        <a:xfrm>
          <a:off x="0" y="0"/>
          <a:ext cx="0" cy="0"/>
          <a:chOff x="0" y="0"/>
          <a:chExt cx="0" cy="0"/>
        </a:xfrm>
      </p:grpSpPr>
      <p:sp>
        <p:nvSpPr>
          <p:cNvPr id="11" name="Content Placeholder 9"/>
          <p:cNvSpPr>
            <a:spLocks noGrp="1"/>
          </p:cNvSpPr>
          <p:nvPr>
            <p:ph sz="quarter" idx="11"/>
          </p:nvPr>
        </p:nvSpPr>
        <p:spPr>
          <a:xfrm>
            <a:off x="4499992" y="0"/>
            <a:ext cx="4644008" cy="5143500"/>
          </a:xfrm>
          <a:prstGeom prst="rect">
            <a:avLst/>
          </a:prstGeom>
        </p:spPr>
        <p:txBody>
          <a:bodyPr lIns="180000" tIns="540000" rIns="180000" bIns="540000" anchor="ctr" anchorCtr="0"/>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Text Placeholder 9"/>
          <p:cNvSpPr>
            <a:spLocks noGrp="1"/>
          </p:cNvSpPr>
          <p:nvPr>
            <p:ph type="body" sz="quarter" idx="12" hasCustomPrompt="1"/>
          </p:nvPr>
        </p:nvSpPr>
        <p:spPr>
          <a:xfrm>
            <a:off x="467544" y="1140699"/>
            <a:ext cx="3744416" cy="3167807"/>
          </a:xfrm>
          <a:prstGeom prst="rect">
            <a:avLst/>
          </a:prstGeom>
        </p:spPr>
        <p:txBody>
          <a:bodyPr lIns="0"/>
          <a:lstStyle>
            <a:lvl1pPr marL="4762" indent="0" algn="l">
              <a:spcAft>
                <a:spcPts val="300"/>
              </a:spcAft>
              <a:buFont typeface="Arial" charset="0"/>
              <a:buNone/>
              <a:tabLst/>
              <a:defRPr sz="1800">
                <a:solidFill>
                  <a:schemeClr val="tx1"/>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4" name="Text Placeholder 7"/>
          <p:cNvSpPr>
            <a:spLocks noGrp="1"/>
          </p:cNvSpPr>
          <p:nvPr>
            <p:ph type="body" sz="quarter" idx="10" hasCustomPrompt="1"/>
          </p:nvPr>
        </p:nvSpPr>
        <p:spPr>
          <a:xfrm>
            <a:off x="467544" y="443800"/>
            <a:ext cx="3744416" cy="612600"/>
          </a:xfrm>
          <a:prstGeom prst="rect">
            <a:avLst/>
          </a:prstGeom>
        </p:spPr>
        <p:txBody>
          <a:bodyPr lIns="0" anchor="b" anchorCtr="0"/>
          <a:lstStyle>
            <a:lvl1pPr marL="0" indent="0" algn="l">
              <a:buNone/>
              <a:defRPr sz="2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31105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 TITL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1008000" y="443800"/>
            <a:ext cx="7273925" cy="612600"/>
          </a:xfrm>
          <a:prstGeom prst="rect">
            <a:avLst/>
          </a:prstGeom>
        </p:spPr>
        <p:txBody>
          <a:bodyPr lIns="0" anchor="b" anchorCtr="0"/>
          <a:lstStyle>
            <a:lvl1pPr marL="0" indent="0" algn="l">
              <a:buNone/>
              <a:defRPr sz="2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31206945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 STATEMENT">
    <p:spTree>
      <p:nvGrpSpPr>
        <p:cNvPr id="1" name=""/>
        <p:cNvGrpSpPr/>
        <p:nvPr/>
      </p:nvGrpSpPr>
      <p:grpSpPr>
        <a:xfrm>
          <a:off x="0" y="0"/>
          <a:ext cx="0" cy="0"/>
          <a:chOff x="0" y="0"/>
          <a:chExt cx="0" cy="0"/>
        </a:xfrm>
      </p:grpSpPr>
      <p:sp>
        <p:nvSpPr>
          <p:cNvPr id="7" name="Text Placeholder 7"/>
          <p:cNvSpPr>
            <a:spLocks noGrp="1"/>
          </p:cNvSpPr>
          <p:nvPr>
            <p:ph type="body" sz="quarter" idx="10" hasCustomPrompt="1"/>
          </p:nvPr>
        </p:nvSpPr>
        <p:spPr>
          <a:xfrm>
            <a:off x="1008000" y="1923678"/>
            <a:ext cx="7273925" cy="936005"/>
          </a:xfrm>
          <a:prstGeom prst="rect">
            <a:avLst/>
          </a:prstGeom>
        </p:spPr>
        <p:txBody>
          <a:bodyPr lIns="0" anchor="ctr" anchorCtr="0"/>
          <a:lstStyle>
            <a:lvl1pPr marL="0" indent="0" algn="l">
              <a:lnSpc>
                <a:spcPts val="5800"/>
              </a:lnSpc>
              <a:spcBef>
                <a:spcPts val="0"/>
              </a:spcBef>
              <a:buNone/>
              <a:defRPr sz="6000" b="1">
                <a:solidFill>
                  <a:srgbClr val="C30000"/>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quote/statement</a:t>
            </a:r>
          </a:p>
        </p:txBody>
      </p:sp>
    </p:spTree>
    <p:extLst>
      <p:ext uri="{BB962C8B-B14F-4D97-AF65-F5344CB8AC3E}">
        <p14:creationId xmlns:p14="http://schemas.microsoft.com/office/powerpoint/2010/main" val="14893418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 LOW STATEMENT">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1008000" y="2392262"/>
            <a:ext cx="7273925" cy="1520732"/>
          </a:xfrm>
          <a:prstGeom prst="rect">
            <a:avLst/>
          </a:prstGeom>
        </p:spPr>
        <p:txBody>
          <a:bodyPr lIns="0"/>
          <a:lstStyle>
            <a:lvl1pPr marL="4762" indent="0" algn="l">
              <a:spcAft>
                <a:spcPts val="300"/>
              </a:spcAft>
              <a:buFont typeface="Arial" charset="0"/>
              <a:buNone/>
              <a:tabLst/>
              <a:defRPr sz="2000">
                <a:solidFill>
                  <a:schemeClr val="tx1">
                    <a:lumMod val="65000"/>
                    <a:lumOff val="3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9" name="Text Placeholder 7"/>
          <p:cNvSpPr>
            <a:spLocks noGrp="1"/>
          </p:cNvSpPr>
          <p:nvPr>
            <p:ph type="body" sz="quarter" idx="10" hasCustomPrompt="1"/>
          </p:nvPr>
        </p:nvSpPr>
        <p:spPr>
          <a:xfrm>
            <a:off x="1008000" y="1779662"/>
            <a:ext cx="7273925" cy="612600"/>
          </a:xfrm>
          <a:prstGeom prst="rect">
            <a:avLst/>
          </a:prstGeom>
        </p:spPr>
        <p:txBody>
          <a:bodyPr lIns="0" anchor="b" anchorCtr="0"/>
          <a:lstStyle>
            <a:lvl1pPr marL="0" indent="0" algn="l">
              <a:buNone/>
              <a:defRPr sz="3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40878981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 HIGH STATEMENT">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1008000" y="1168126"/>
            <a:ext cx="7273925" cy="1520732"/>
          </a:xfrm>
          <a:prstGeom prst="rect">
            <a:avLst/>
          </a:prstGeom>
        </p:spPr>
        <p:txBody>
          <a:bodyPr lIns="0"/>
          <a:lstStyle>
            <a:lvl1pPr marL="4762" indent="0" algn="l">
              <a:spcAft>
                <a:spcPts val="300"/>
              </a:spcAft>
              <a:buFont typeface="Arial" charset="0"/>
              <a:buNone/>
              <a:tabLst/>
              <a:defRPr sz="2000">
                <a:solidFill>
                  <a:schemeClr val="tx1">
                    <a:lumMod val="65000"/>
                    <a:lumOff val="3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9" name="Text Placeholder 7"/>
          <p:cNvSpPr>
            <a:spLocks noGrp="1"/>
          </p:cNvSpPr>
          <p:nvPr>
            <p:ph type="body" sz="quarter" idx="10" hasCustomPrompt="1"/>
          </p:nvPr>
        </p:nvSpPr>
        <p:spPr>
          <a:xfrm>
            <a:off x="1008000" y="555526"/>
            <a:ext cx="7273925" cy="612600"/>
          </a:xfrm>
          <a:prstGeom prst="rect">
            <a:avLst/>
          </a:prstGeom>
        </p:spPr>
        <p:txBody>
          <a:bodyPr lIns="0" anchor="b" anchorCtr="0"/>
          <a:lstStyle>
            <a:lvl1pPr marL="0" indent="0" algn="l">
              <a:buNone/>
              <a:defRPr sz="3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93695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 INTRO 1">
    <p:spTree>
      <p:nvGrpSpPr>
        <p:cNvPr id="1" name=""/>
        <p:cNvGrpSpPr/>
        <p:nvPr/>
      </p:nvGrpSpPr>
      <p:grpSpPr>
        <a:xfrm>
          <a:off x="0" y="0"/>
          <a:ext cx="0" cy="0"/>
          <a:chOff x="0" y="0"/>
          <a:chExt cx="0" cy="0"/>
        </a:xfrm>
      </p:grpSpPr>
      <p:sp>
        <p:nvSpPr>
          <p:cNvPr id="3" name="Text Placeholder 11"/>
          <p:cNvSpPr>
            <a:spLocks noGrp="1"/>
          </p:cNvSpPr>
          <p:nvPr>
            <p:ph type="body" sz="quarter" idx="10" hasCustomPrompt="1"/>
          </p:nvPr>
        </p:nvSpPr>
        <p:spPr>
          <a:xfrm>
            <a:off x="3851920" y="560872"/>
            <a:ext cx="4752528" cy="383332"/>
          </a:xfrm>
          <a:prstGeom prst="rect">
            <a:avLst/>
          </a:prstGeom>
        </p:spPr>
        <p:txBody>
          <a:bodyPr lIns="0" anchor="ctr" anchorCtr="0"/>
          <a:lstStyle>
            <a:lvl1pPr marL="0" indent="0">
              <a:buNone/>
              <a:defRPr sz="1800">
                <a:solidFill>
                  <a:schemeClr val="bg1">
                    <a:lumMod val="85000"/>
                  </a:schemeClr>
                </a:solidFill>
              </a:defRPr>
            </a:lvl1pPr>
            <a:lvl2pPr marL="457196" indent="0">
              <a:buNone/>
              <a:defRPr>
                <a:solidFill>
                  <a:schemeClr val="bg1">
                    <a:lumMod val="85000"/>
                  </a:schemeClr>
                </a:solidFill>
              </a:defRPr>
            </a:lvl2pPr>
            <a:lvl3pPr marL="914391" indent="0">
              <a:buNone/>
              <a:defRPr>
                <a:solidFill>
                  <a:schemeClr val="bg1">
                    <a:lumMod val="85000"/>
                  </a:schemeClr>
                </a:solidFill>
              </a:defRPr>
            </a:lvl3pPr>
            <a:lvl4pPr marL="1371586" indent="0">
              <a:buNone/>
              <a:defRPr>
                <a:solidFill>
                  <a:schemeClr val="bg1">
                    <a:lumMod val="85000"/>
                  </a:schemeClr>
                </a:solidFill>
              </a:defRPr>
            </a:lvl4pPr>
            <a:lvl5pPr marL="1828781" indent="0">
              <a:buNone/>
              <a:defRPr>
                <a:solidFill>
                  <a:schemeClr val="bg1">
                    <a:lumMod val="85000"/>
                  </a:schemeClr>
                </a:solidFill>
              </a:defRPr>
            </a:lvl5pPr>
          </a:lstStyle>
          <a:p>
            <a:pPr lvl="0"/>
            <a:r>
              <a:rPr lang="en-US" dirty="0"/>
              <a:t>Click to add speaker name and title</a:t>
            </a:r>
          </a:p>
        </p:txBody>
      </p:sp>
      <p:sp>
        <p:nvSpPr>
          <p:cNvPr id="8" name="Text Placeholder 7"/>
          <p:cNvSpPr>
            <a:spLocks noGrp="1"/>
          </p:cNvSpPr>
          <p:nvPr>
            <p:ph type="body" sz="quarter" idx="11" hasCustomPrompt="1"/>
          </p:nvPr>
        </p:nvSpPr>
        <p:spPr>
          <a:xfrm>
            <a:off x="2771800" y="1491630"/>
            <a:ext cx="4752975" cy="3024188"/>
          </a:xfrm>
          <a:prstGeom prst="rect">
            <a:avLst/>
          </a:prstGeom>
        </p:spPr>
        <p:txBody>
          <a:bodyPr lIns="0" rIns="90000"/>
          <a:lstStyle>
            <a:lvl1pPr marL="0" indent="0">
              <a:lnSpc>
                <a:spcPts val="4000"/>
              </a:lnSpc>
              <a:buNone/>
              <a:defRPr sz="4600" b="1">
                <a:solidFill>
                  <a:schemeClr val="bg1"/>
                </a:solidFill>
              </a:defRPr>
            </a:lvl1pPr>
            <a:lvl2pPr marL="457196" indent="0">
              <a:buNone/>
              <a:defRPr>
                <a:solidFill>
                  <a:schemeClr val="bg1"/>
                </a:solidFill>
              </a:defRPr>
            </a:lvl2pPr>
            <a:lvl3pPr marL="914391" indent="0">
              <a:buNone/>
              <a:defRPr>
                <a:solidFill>
                  <a:schemeClr val="bg1"/>
                </a:solidFill>
              </a:defRPr>
            </a:lvl3pPr>
            <a:lvl4pPr marL="1371586" indent="0">
              <a:buNone/>
              <a:defRPr>
                <a:solidFill>
                  <a:schemeClr val="bg1"/>
                </a:solidFill>
              </a:defRPr>
            </a:lvl4pPr>
            <a:lvl5pPr marL="1828781" indent="0">
              <a:buNone/>
              <a:defRPr>
                <a:solidFill>
                  <a:schemeClr val="bg1"/>
                </a:solidFill>
              </a:defRPr>
            </a:lvl5pPr>
          </a:lstStyle>
          <a:p>
            <a:pPr lvl="0"/>
            <a:r>
              <a:rPr lang="en-US" dirty="0"/>
              <a:t>Click to add title of presentation</a:t>
            </a:r>
          </a:p>
        </p:txBody>
      </p:sp>
      <p:sp>
        <p:nvSpPr>
          <p:cNvPr id="6" name="Picture Placeholder 10"/>
          <p:cNvSpPr>
            <a:spLocks noGrp="1"/>
          </p:cNvSpPr>
          <p:nvPr>
            <p:ph type="pic" sz="quarter" idx="12" hasCustomPrompt="1"/>
          </p:nvPr>
        </p:nvSpPr>
        <p:spPr>
          <a:xfrm>
            <a:off x="2699792" y="277196"/>
            <a:ext cx="950684" cy="950684"/>
          </a:xfrm>
          <a:prstGeom prst="ellipse">
            <a:avLst/>
          </a:prstGeom>
          <a:solidFill>
            <a:schemeClr val="tx1"/>
          </a:solidFill>
          <a:ln w="63500">
            <a:solidFill>
              <a:schemeClr val="bg1"/>
            </a:solidFill>
          </a:ln>
        </p:spPr>
        <p:txBody>
          <a:bodyPr/>
          <a:lstStyle>
            <a:lvl1pPr marL="0" indent="0" algn="ctr">
              <a:buNone/>
              <a:defRPr sz="1000">
                <a:solidFill>
                  <a:schemeClr val="bg1"/>
                </a:solidFill>
              </a:defRPr>
            </a:lvl1pPr>
          </a:lstStyle>
          <a:p>
            <a:r>
              <a:rPr lang="en-US" dirty="0"/>
              <a:t>Click to Add speaker photo</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 BODY SMALL">
    <p:spTree>
      <p:nvGrpSpPr>
        <p:cNvPr id="1" name=""/>
        <p:cNvGrpSpPr/>
        <p:nvPr/>
      </p:nvGrpSpPr>
      <p:grpSpPr>
        <a:xfrm>
          <a:off x="0" y="0"/>
          <a:ext cx="0" cy="0"/>
          <a:chOff x="0" y="0"/>
          <a:chExt cx="0" cy="0"/>
        </a:xfrm>
      </p:grpSpPr>
      <p:sp>
        <p:nvSpPr>
          <p:cNvPr id="8" name="Text Placeholder 9"/>
          <p:cNvSpPr>
            <a:spLocks noGrp="1"/>
          </p:cNvSpPr>
          <p:nvPr>
            <p:ph type="body" sz="quarter" idx="11"/>
          </p:nvPr>
        </p:nvSpPr>
        <p:spPr>
          <a:xfrm>
            <a:off x="1008000" y="1140699"/>
            <a:ext cx="7273925" cy="3167807"/>
          </a:xfrm>
          <a:prstGeom prst="rect">
            <a:avLst/>
          </a:prstGeom>
        </p:spPr>
        <p:txBody>
          <a:bodyPr lIns="0"/>
          <a:lstStyle>
            <a:lvl1pPr marL="177800" indent="-173038" algn="l">
              <a:spcAft>
                <a:spcPts val="300"/>
              </a:spcAft>
              <a:buFont typeface="Arial" charset="0"/>
              <a:buChar char="•"/>
              <a:tabLst/>
              <a:defRPr sz="1500">
                <a:solidFill>
                  <a:schemeClr val="tx1">
                    <a:lumMod val="65000"/>
                    <a:lumOff val="35000"/>
                  </a:schemeClr>
                </a:solidFill>
              </a:defRPr>
            </a:lvl1pPr>
            <a:lvl2pPr marL="538163" indent="-163513" algn="l">
              <a:spcBef>
                <a:spcPts val="0"/>
              </a:spcBef>
              <a:spcAft>
                <a:spcPts val="300"/>
              </a:spcAft>
              <a:buSzPct val="80000"/>
              <a:buFont typeface="Arial" charset="0"/>
              <a:buChar char="•"/>
              <a:tabLst/>
              <a:defRPr sz="1200">
                <a:solidFill>
                  <a:schemeClr val="tx1">
                    <a:lumMod val="65000"/>
                    <a:lumOff val="3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10" hasCustomPrompt="1"/>
          </p:nvPr>
        </p:nvSpPr>
        <p:spPr>
          <a:xfrm>
            <a:off x="1008000" y="443800"/>
            <a:ext cx="7273925" cy="612600"/>
          </a:xfrm>
          <a:prstGeom prst="rect">
            <a:avLst/>
          </a:prstGeom>
        </p:spPr>
        <p:txBody>
          <a:bodyPr lIns="0" anchor="b" anchorCtr="0"/>
          <a:lstStyle>
            <a:lvl1pPr marL="0" indent="0" algn="l">
              <a:buNone/>
              <a:defRPr sz="2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33552074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 BODY LARGE">
    <p:spTree>
      <p:nvGrpSpPr>
        <p:cNvPr id="1" name=""/>
        <p:cNvGrpSpPr/>
        <p:nvPr/>
      </p:nvGrpSpPr>
      <p:grpSpPr>
        <a:xfrm>
          <a:off x="0" y="0"/>
          <a:ext cx="0" cy="0"/>
          <a:chOff x="0" y="0"/>
          <a:chExt cx="0" cy="0"/>
        </a:xfrm>
      </p:grpSpPr>
      <p:sp>
        <p:nvSpPr>
          <p:cNvPr id="8" name="Text Placeholder 9"/>
          <p:cNvSpPr>
            <a:spLocks noGrp="1"/>
          </p:cNvSpPr>
          <p:nvPr>
            <p:ph type="body" sz="quarter" idx="11"/>
          </p:nvPr>
        </p:nvSpPr>
        <p:spPr>
          <a:xfrm>
            <a:off x="1008000" y="1140699"/>
            <a:ext cx="7273925" cy="3167807"/>
          </a:xfrm>
          <a:prstGeom prst="rect">
            <a:avLst/>
          </a:prstGeom>
        </p:spPr>
        <p:txBody>
          <a:bodyPr lIns="0"/>
          <a:lstStyle>
            <a:lvl1pPr marL="177800" indent="-173038" algn="l">
              <a:spcAft>
                <a:spcPts val="300"/>
              </a:spcAft>
              <a:buFont typeface="Arial" charset="0"/>
              <a:buChar char="•"/>
              <a:tabLst/>
              <a:defRPr sz="2000">
                <a:solidFill>
                  <a:schemeClr val="tx1">
                    <a:lumMod val="65000"/>
                    <a:lumOff val="35000"/>
                  </a:schemeClr>
                </a:solidFill>
              </a:defRPr>
            </a:lvl1pPr>
            <a:lvl2pPr marL="538163" indent="-163513" algn="l">
              <a:spcBef>
                <a:spcPts val="0"/>
              </a:spcBef>
              <a:spcAft>
                <a:spcPts val="300"/>
              </a:spcAft>
              <a:buSzPct val="80000"/>
              <a:buFont typeface="Arial" charset="0"/>
              <a:buChar char="•"/>
              <a:tabLst/>
              <a:defRPr sz="1400">
                <a:solidFill>
                  <a:schemeClr val="tx1">
                    <a:lumMod val="65000"/>
                    <a:lumOff val="3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10" hasCustomPrompt="1"/>
          </p:nvPr>
        </p:nvSpPr>
        <p:spPr>
          <a:xfrm>
            <a:off x="1008000" y="443800"/>
            <a:ext cx="7273925" cy="612600"/>
          </a:xfrm>
          <a:prstGeom prst="rect">
            <a:avLst/>
          </a:prstGeom>
        </p:spPr>
        <p:txBody>
          <a:bodyPr lIns="0" anchor="b" anchorCtr="0"/>
          <a:lstStyle>
            <a:lvl1pPr marL="0" indent="0" algn="l">
              <a:buNone/>
              <a:defRPr sz="2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25725230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 IMAGE">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0" y="1203598"/>
            <a:ext cx="9144000" cy="3240360"/>
          </a:xfrm>
          <a:prstGeom prst="rect">
            <a:avLst/>
          </a:prstGeom>
        </p:spPr>
        <p:txBody>
          <a:bodyPr anchor="ctr" anchorCtr="0"/>
          <a:lstStyle>
            <a:lvl1pPr marL="0" indent="0" algn="ctr">
              <a:buNone/>
              <a:defRPr sz="1200">
                <a:solidFill>
                  <a:schemeClr val="bg1">
                    <a:lumMod val="85000"/>
                  </a:schemeClr>
                </a:solidFill>
              </a:defRPr>
            </a:lvl1pPr>
          </a:lstStyle>
          <a:p>
            <a:r>
              <a:rPr lang="en-US" dirty="0"/>
              <a:t>Insert Image</a:t>
            </a:r>
          </a:p>
        </p:txBody>
      </p:sp>
      <p:sp>
        <p:nvSpPr>
          <p:cNvPr id="4" name="Text Placeholder 7"/>
          <p:cNvSpPr>
            <a:spLocks noGrp="1"/>
          </p:cNvSpPr>
          <p:nvPr>
            <p:ph type="body" sz="quarter" idx="10" hasCustomPrompt="1"/>
          </p:nvPr>
        </p:nvSpPr>
        <p:spPr>
          <a:xfrm>
            <a:off x="1008000" y="555526"/>
            <a:ext cx="7452432" cy="612600"/>
          </a:xfrm>
          <a:prstGeom prst="rect">
            <a:avLst/>
          </a:prstGeom>
        </p:spPr>
        <p:txBody>
          <a:bodyPr lIns="0" anchor="b" anchorCtr="0"/>
          <a:lstStyle>
            <a:lvl1pPr marL="0" indent="0" algn="l">
              <a:buNone/>
              <a:defRPr sz="2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41271333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 IMAGE LEFT">
    <p:spTree>
      <p:nvGrpSpPr>
        <p:cNvPr id="1" name=""/>
        <p:cNvGrpSpPr/>
        <p:nvPr/>
      </p:nvGrpSpPr>
      <p:grpSpPr>
        <a:xfrm>
          <a:off x="0" y="0"/>
          <a:ext cx="0" cy="0"/>
          <a:chOff x="0" y="0"/>
          <a:chExt cx="0" cy="0"/>
        </a:xfrm>
      </p:grpSpPr>
      <p:sp>
        <p:nvSpPr>
          <p:cNvPr id="4" name="Content Placeholder 9"/>
          <p:cNvSpPr>
            <a:spLocks noGrp="1"/>
          </p:cNvSpPr>
          <p:nvPr>
            <p:ph sz="quarter" idx="11"/>
          </p:nvPr>
        </p:nvSpPr>
        <p:spPr>
          <a:xfrm>
            <a:off x="0" y="0"/>
            <a:ext cx="4644008" cy="5143500"/>
          </a:xfrm>
          <a:prstGeom prst="rect">
            <a:avLst/>
          </a:prstGeom>
        </p:spPr>
        <p:txBody>
          <a:bodyPr lIns="180000" tIns="540000" rIns="180000" bIns="540000" anchor="ctr" anchorCtr="0"/>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Text Placeholder 9"/>
          <p:cNvSpPr>
            <a:spLocks noGrp="1"/>
          </p:cNvSpPr>
          <p:nvPr>
            <p:ph type="body" sz="quarter" idx="12" hasCustomPrompt="1"/>
          </p:nvPr>
        </p:nvSpPr>
        <p:spPr>
          <a:xfrm>
            <a:off x="4932040" y="1140699"/>
            <a:ext cx="3744416" cy="3167807"/>
          </a:xfrm>
          <a:prstGeom prst="rect">
            <a:avLst/>
          </a:prstGeom>
        </p:spPr>
        <p:txBody>
          <a:bodyPr lIns="0"/>
          <a:lstStyle>
            <a:lvl1pPr marL="4762" indent="0" algn="l">
              <a:spcAft>
                <a:spcPts val="300"/>
              </a:spcAft>
              <a:buFont typeface="Arial" charset="0"/>
              <a:buNone/>
              <a:tabLst/>
              <a:defRPr sz="1800">
                <a:solidFill>
                  <a:schemeClr val="tx1">
                    <a:lumMod val="65000"/>
                    <a:lumOff val="3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5" name="Text Placeholder 7"/>
          <p:cNvSpPr>
            <a:spLocks noGrp="1"/>
          </p:cNvSpPr>
          <p:nvPr>
            <p:ph type="body" sz="quarter" idx="10" hasCustomPrompt="1"/>
          </p:nvPr>
        </p:nvSpPr>
        <p:spPr>
          <a:xfrm>
            <a:off x="4932040" y="443800"/>
            <a:ext cx="3744416" cy="612600"/>
          </a:xfrm>
          <a:prstGeom prst="rect">
            <a:avLst/>
          </a:prstGeom>
        </p:spPr>
        <p:txBody>
          <a:bodyPr lIns="0" anchor="b" anchorCtr="0"/>
          <a:lstStyle>
            <a:lvl1pPr marL="0" indent="0" algn="l">
              <a:buNone/>
              <a:defRPr sz="2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24825645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 IMAGE RIGHT">
    <p:spTree>
      <p:nvGrpSpPr>
        <p:cNvPr id="1" name=""/>
        <p:cNvGrpSpPr/>
        <p:nvPr/>
      </p:nvGrpSpPr>
      <p:grpSpPr>
        <a:xfrm>
          <a:off x="0" y="0"/>
          <a:ext cx="0" cy="0"/>
          <a:chOff x="0" y="0"/>
          <a:chExt cx="0" cy="0"/>
        </a:xfrm>
      </p:grpSpPr>
      <p:sp>
        <p:nvSpPr>
          <p:cNvPr id="4" name="Content Placeholder 9"/>
          <p:cNvSpPr>
            <a:spLocks noGrp="1"/>
          </p:cNvSpPr>
          <p:nvPr>
            <p:ph sz="quarter" idx="11"/>
          </p:nvPr>
        </p:nvSpPr>
        <p:spPr>
          <a:xfrm>
            <a:off x="2411760" y="0"/>
            <a:ext cx="6732240" cy="4443958"/>
          </a:xfrm>
          <a:prstGeom prst="rect">
            <a:avLst/>
          </a:prstGeom>
        </p:spPr>
        <p:txBody>
          <a:bodyPr lIns="180000" tIns="540000" rIns="180000" bIns="540000" anchor="ctr" anchorCtr="0"/>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Text Placeholder 9"/>
          <p:cNvSpPr>
            <a:spLocks noGrp="1"/>
          </p:cNvSpPr>
          <p:nvPr>
            <p:ph type="body" sz="quarter" idx="12" hasCustomPrompt="1"/>
          </p:nvPr>
        </p:nvSpPr>
        <p:spPr>
          <a:xfrm>
            <a:off x="395536" y="443800"/>
            <a:ext cx="1872208" cy="4000157"/>
          </a:xfrm>
          <a:prstGeom prst="rect">
            <a:avLst/>
          </a:prstGeom>
        </p:spPr>
        <p:txBody>
          <a:bodyPr lIns="0"/>
          <a:lstStyle>
            <a:lvl1pPr marL="4762" indent="0" algn="l">
              <a:spcAft>
                <a:spcPts val="300"/>
              </a:spcAft>
              <a:buFont typeface="Arial" charset="0"/>
              <a:buNone/>
              <a:tabLst/>
              <a:defRPr sz="1800">
                <a:solidFill>
                  <a:schemeClr val="tx1"/>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Tree>
    <p:extLst>
      <p:ext uri="{BB962C8B-B14F-4D97-AF65-F5344CB8AC3E}">
        <p14:creationId xmlns:p14="http://schemas.microsoft.com/office/powerpoint/2010/main" val="31751340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781429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68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 TITL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1008000" y="443800"/>
            <a:ext cx="7273925" cy="612600"/>
          </a:xfrm>
          <a:prstGeom prst="rect">
            <a:avLst/>
          </a:prstGeom>
        </p:spPr>
        <p:txBody>
          <a:bodyPr lIns="0" anchor="b" anchorCtr="0"/>
          <a:lstStyle>
            <a:lvl1pPr marL="0" indent="0" algn="l">
              <a:buNone/>
              <a:defRPr sz="2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6656867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 STATEMENT">
    <p:spTree>
      <p:nvGrpSpPr>
        <p:cNvPr id="1" name=""/>
        <p:cNvGrpSpPr/>
        <p:nvPr/>
      </p:nvGrpSpPr>
      <p:grpSpPr>
        <a:xfrm>
          <a:off x="0" y="0"/>
          <a:ext cx="0" cy="0"/>
          <a:chOff x="0" y="0"/>
          <a:chExt cx="0" cy="0"/>
        </a:xfrm>
      </p:grpSpPr>
      <p:sp>
        <p:nvSpPr>
          <p:cNvPr id="7" name="Text Placeholder 7"/>
          <p:cNvSpPr>
            <a:spLocks noGrp="1"/>
          </p:cNvSpPr>
          <p:nvPr>
            <p:ph type="body" sz="quarter" idx="10" hasCustomPrompt="1"/>
          </p:nvPr>
        </p:nvSpPr>
        <p:spPr>
          <a:xfrm>
            <a:off x="1008000" y="1923678"/>
            <a:ext cx="7273925" cy="936005"/>
          </a:xfrm>
          <a:prstGeom prst="rect">
            <a:avLst/>
          </a:prstGeom>
        </p:spPr>
        <p:txBody>
          <a:bodyPr lIns="0" anchor="ctr" anchorCtr="0"/>
          <a:lstStyle>
            <a:lvl1pPr marL="0" indent="0" algn="l">
              <a:lnSpc>
                <a:spcPts val="5800"/>
              </a:lnSpc>
              <a:spcBef>
                <a:spcPts val="0"/>
              </a:spcBef>
              <a:buNone/>
              <a:defRPr sz="6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quote/statement</a:t>
            </a:r>
          </a:p>
        </p:txBody>
      </p:sp>
    </p:spTree>
    <p:extLst>
      <p:ext uri="{BB962C8B-B14F-4D97-AF65-F5344CB8AC3E}">
        <p14:creationId xmlns:p14="http://schemas.microsoft.com/office/powerpoint/2010/main" val="20195004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 HIGH STATEMENT">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1008000" y="1168126"/>
            <a:ext cx="7273925" cy="1520732"/>
          </a:xfrm>
          <a:prstGeom prst="rect">
            <a:avLst/>
          </a:prstGeom>
        </p:spPr>
        <p:txBody>
          <a:bodyPr lIns="0"/>
          <a:lstStyle>
            <a:lvl1pPr marL="4762" indent="0" algn="l">
              <a:spcAft>
                <a:spcPts val="300"/>
              </a:spcAft>
              <a:buFont typeface="Arial" charset="0"/>
              <a:buNone/>
              <a:tabLst/>
              <a:defRPr sz="2000">
                <a:solidFill>
                  <a:schemeClr val="bg1">
                    <a:lumMod val="8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9" name="Text Placeholder 7"/>
          <p:cNvSpPr>
            <a:spLocks noGrp="1"/>
          </p:cNvSpPr>
          <p:nvPr>
            <p:ph type="body" sz="quarter" idx="10" hasCustomPrompt="1"/>
          </p:nvPr>
        </p:nvSpPr>
        <p:spPr>
          <a:xfrm>
            <a:off x="1008000" y="555526"/>
            <a:ext cx="7273925" cy="612600"/>
          </a:xfrm>
          <a:prstGeom prst="rect">
            <a:avLst/>
          </a:prstGeom>
        </p:spPr>
        <p:txBody>
          <a:bodyPr lIns="0" anchor="b" anchorCtr="0"/>
          <a:lstStyle>
            <a:lvl1pPr marL="0" indent="0" algn="l">
              <a:buNone/>
              <a:defRPr sz="3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114754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 INTRO 2">
    <p:spTree>
      <p:nvGrpSpPr>
        <p:cNvPr id="1" name=""/>
        <p:cNvGrpSpPr/>
        <p:nvPr/>
      </p:nvGrpSpPr>
      <p:grpSpPr>
        <a:xfrm>
          <a:off x="0" y="0"/>
          <a:ext cx="0" cy="0"/>
          <a:chOff x="0" y="0"/>
          <a:chExt cx="0" cy="0"/>
        </a:xfrm>
      </p:grpSpPr>
      <p:sp>
        <p:nvSpPr>
          <p:cNvPr id="2" name="Text Placeholder 11"/>
          <p:cNvSpPr>
            <a:spLocks noGrp="1"/>
          </p:cNvSpPr>
          <p:nvPr>
            <p:ph type="body" sz="quarter" idx="10" hasCustomPrompt="1"/>
          </p:nvPr>
        </p:nvSpPr>
        <p:spPr>
          <a:xfrm>
            <a:off x="3851919" y="483518"/>
            <a:ext cx="4176961" cy="335683"/>
          </a:xfrm>
          <a:prstGeom prst="rect">
            <a:avLst/>
          </a:prstGeom>
        </p:spPr>
        <p:txBody>
          <a:bodyPr lIns="0"/>
          <a:lstStyle>
            <a:lvl1pPr marL="0" indent="0">
              <a:buNone/>
              <a:defRPr sz="1500" baseline="0">
                <a:solidFill>
                  <a:schemeClr val="bg1">
                    <a:lumMod val="95000"/>
                  </a:schemeClr>
                </a:solidFill>
              </a:defRPr>
            </a:lvl1pPr>
            <a:lvl2pPr marL="457196" indent="0">
              <a:buNone/>
              <a:defRPr>
                <a:solidFill>
                  <a:schemeClr val="bg1">
                    <a:lumMod val="85000"/>
                  </a:schemeClr>
                </a:solidFill>
              </a:defRPr>
            </a:lvl2pPr>
            <a:lvl3pPr marL="914391" indent="0">
              <a:buNone/>
              <a:defRPr>
                <a:solidFill>
                  <a:schemeClr val="bg1">
                    <a:lumMod val="85000"/>
                  </a:schemeClr>
                </a:solidFill>
              </a:defRPr>
            </a:lvl3pPr>
            <a:lvl4pPr marL="1371586" indent="0">
              <a:buNone/>
              <a:defRPr>
                <a:solidFill>
                  <a:schemeClr val="bg1">
                    <a:lumMod val="85000"/>
                  </a:schemeClr>
                </a:solidFill>
              </a:defRPr>
            </a:lvl4pPr>
            <a:lvl5pPr marL="1828781" indent="0">
              <a:buNone/>
              <a:defRPr>
                <a:solidFill>
                  <a:schemeClr val="bg1">
                    <a:lumMod val="85000"/>
                  </a:schemeClr>
                </a:solidFill>
              </a:defRPr>
            </a:lvl5pPr>
          </a:lstStyle>
          <a:p>
            <a:pPr lvl="0"/>
            <a:r>
              <a:rPr lang="en-US" dirty="0"/>
              <a:t>Click to add speaker and title</a:t>
            </a:r>
          </a:p>
        </p:txBody>
      </p:sp>
      <p:sp>
        <p:nvSpPr>
          <p:cNvPr id="7" name="Text Placeholder 11"/>
          <p:cNvSpPr>
            <a:spLocks noGrp="1"/>
          </p:cNvSpPr>
          <p:nvPr>
            <p:ph type="body" sz="quarter" idx="15" hasCustomPrompt="1"/>
          </p:nvPr>
        </p:nvSpPr>
        <p:spPr>
          <a:xfrm>
            <a:off x="3851920" y="780195"/>
            <a:ext cx="4176960" cy="335683"/>
          </a:xfrm>
          <a:prstGeom prst="rect">
            <a:avLst/>
          </a:prstGeom>
        </p:spPr>
        <p:txBody>
          <a:bodyPr lIns="0"/>
          <a:lstStyle>
            <a:lvl1pPr marL="0" indent="0">
              <a:buNone/>
              <a:defRPr sz="1200" baseline="0">
                <a:solidFill>
                  <a:schemeClr val="bg1">
                    <a:lumMod val="85000"/>
                  </a:schemeClr>
                </a:solidFill>
                <a:latin typeface="+mj-lt"/>
              </a:defRPr>
            </a:lvl1pPr>
            <a:lvl2pPr marL="457196" indent="0">
              <a:buNone/>
              <a:defRPr>
                <a:solidFill>
                  <a:schemeClr val="bg1">
                    <a:lumMod val="85000"/>
                  </a:schemeClr>
                </a:solidFill>
              </a:defRPr>
            </a:lvl2pPr>
            <a:lvl3pPr marL="914391" indent="0">
              <a:buNone/>
              <a:defRPr>
                <a:solidFill>
                  <a:schemeClr val="bg1">
                    <a:lumMod val="85000"/>
                  </a:schemeClr>
                </a:solidFill>
              </a:defRPr>
            </a:lvl3pPr>
            <a:lvl4pPr marL="1371586" indent="0">
              <a:buNone/>
              <a:defRPr>
                <a:solidFill>
                  <a:schemeClr val="bg1">
                    <a:lumMod val="85000"/>
                  </a:schemeClr>
                </a:solidFill>
              </a:defRPr>
            </a:lvl4pPr>
            <a:lvl5pPr marL="1828781" indent="0">
              <a:buNone/>
              <a:defRPr>
                <a:solidFill>
                  <a:schemeClr val="bg1">
                    <a:lumMod val="85000"/>
                  </a:schemeClr>
                </a:solidFill>
              </a:defRPr>
            </a:lvl5pPr>
          </a:lstStyle>
          <a:p>
            <a:pPr lvl="0"/>
            <a:r>
              <a:rPr lang="en-US" dirty="0"/>
              <a:t>Click to add Business name</a:t>
            </a:r>
          </a:p>
        </p:txBody>
      </p:sp>
      <p:sp>
        <p:nvSpPr>
          <p:cNvPr id="4" name="Picture Placeholder 10"/>
          <p:cNvSpPr>
            <a:spLocks noGrp="1"/>
          </p:cNvSpPr>
          <p:nvPr>
            <p:ph type="pic" sz="quarter" idx="12" hasCustomPrompt="1"/>
          </p:nvPr>
        </p:nvSpPr>
        <p:spPr>
          <a:xfrm>
            <a:off x="2699792" y="277196"/>
            <a:ext cx="950684" cy="950684"/>
          </a:xfrm>
          <a:prstGeom prst="ellipse">
            <a:avLst/>
          </a:prstGeom>
          <a:solidFill>
            <a:schemeClr val="tx1"/>
          </a:solidFill>
          <a:ln w="63500">
            <a:solidFill>
              <a:schemeClr val="bg1"/>
            </a:solidFill>
          </a:ln>
        </p:spPr>
        <p:txBody>
          <a:bodyPr/>
          <a:lstStyle>
            <a:lvl1pPr marL="0" indent="0" algn="ctr">
              <a:buNone/>
              <a:defRPr sz="1000">
                <a:solidFill>
                  <a:schemeClr val="bg1"/>
                </a:solidFill>
              </a:defRPr>
            </a:lvl1pPr>
          </a:lstStyle>
          <a:p>
            <a:r>
              <a:rPr lang="en-US" dirty="0"/>
              <a:t>Click to Add speaker photo</a:t>
            </a:r>
          </a:p>
        </p:txBody>
      </p:sp>
      <p:sp>
        <p:nvSpPr>
          <p:cNvPr id="9" name="Text Placeholder 7"/>
          <p:cNvSpPr>
            <a:spLocks noGrp="1"/>
          </p:cNvSpPr>
          <p:nvPr>
            <p:ph type="body" sz="quarter" idx="11" hasCustomPrompt="1"/>
          </p:nvPr>
        </p:nvSpPr>
        <p:spPr>
          <a:xfrm>
            <a:off x="2771800" y="1491630"/>
            <a:ext cx="4752975" cy="3024188"/>
          </a:xfrm>
          <a:prstGeom prst="rect">
            <a:avLst/>
          </a:prstGeom>
        </p:spPr>
        <p:txBody>
          <a:bodyPr lIns="0" rIns="90000"/>
          <a:lstStyle>
            <a:lvl1pPr marL="0" indent="0">
              <a:lnSpc>
                <a:spcPts val="4000"/>
              </a:lnSpc>
              <a:buNone/>
              <a:defRPr sz="4600" b="1">
                <a:solidFill>
                  <a:schemeClr val="bg1"/>
                </a:solidFill>
              </a:defRPr>
            </a:lvl1pPr>
            <a:lvl2pPr marL="457196" indent="0">
              <a:buNone/>
              <a:defRPr>
                <a:solidFill>
                  <a:schemeClr val="bg1"/>
                </a:solidFill>
              </a:defRPr>
            </a:lvl2pPr>
            <a:lvl3pPr marL="914391" indent="0">
              <a:buNone/>
              <a:defRPr>
                <a:solidFill>
                  <a:schemeClr val="bg1"/>
                </a:solidFill>
              </a:defRPr>
            </a:lvl3pPr>
            <a:lvl4pPr marL="1371586" indent="0">
              <a:buNone/>
              <a:defRPr>
                <a:solidFill>
                  <a:schemeClr val="bg1"/>
                </a:solidFill>
              </a:defRPr>
            </a:lvl4pPr>
            <a:lvl5pPr marL="1828781" indent="0">
              <a:buNone/>
              <a:defRPr>
                <a:solidFill>
                  <a:schemeClr val="bg1"/>
                </a:solidFill>
              </a:defRPr>
            </a:lvl5pPr>
          </a:lstStyle>
          <a:p>
            <a:pPr lvl="0"/>
            <a:r>
              <a:rPr lang="en-US" dirty="0"/>
              <a:t>Click to add title of presentation</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 Low Statement ">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1008000" y="2392262"/>
            <a:ext cx="7273925" cy="1520732"/>
          </a:xfrm>
          <a:prstGeom prst="rect">
            <a:avLst/>
          </a:prstGeom>
        </p:spPr>
        <p:txBody>
          <a:bodyPr lIns="0"/>
          <a:lstStyle>
            <a:lvl1pPr marL="4762" indent="0" algn="l">
              <a:spcAft>
                <a:spcPts val="300"/>
              </a:spcAft>
              <a:buFont typeface="Arial" charset="0"/>
              <a:buNone/>
              <a:tabLst/>
              <a:defRPr sz="2000">
                <a:solidFill>
                  <a:schemeClr val="bg1">
                    <a:lumMod val="8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9" name="Text Placeholder 7"/>
          <p:cNvSpPr>
            <a:spLocks noGrp="1"/>
          </p:cNvSpPr>
          <p:nvPr>
            <p:ph type="body" sz="quarter" idx="10" hasCustomPrompt="1"/>
          </p:nvPr>
        </p:nvSpPr>
        <p:spPr>
          <a:xfrm>
            <a:off x="1008000" y="1779662"/>
            <a:ext cx="7273925" cy="612600"/>
          </a:xfrm>
          <a:prstGeom prst="rect">
            <a:avLst/>
          </a:prstGeom>
        </p:spPr>
        <p:txBody>
          <a:bodyPr lIns="0" anchor="b" anchorCtr="0"/>
          <a:lstStyle>
            <a:lvl1pPr marL="0" indent="0" algn="l">
              <a:buNone/>
              <a:defRPr sz="3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38114335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 BODY SMALL">
    <p:spTree>
      <p:nvGrpSpPr>
        <p:cNvPr id="1" name=""/>
        <p:cNvGrpSpPr/>
        <p:nvPr/>
      </p:nvGrpSpPr>
      <p:grpSpPr>
        <a:xfrm>
          <a:off x="0" y="0"/>
          <a:ext cx="0" cy="0"/>
          <a:chOff x="0" y="0"/>
          <a:chExt cx="0" cy="0"/>
        </a:xfrm>
      </p:grpSpPr>
      <p:sp>
        <p:nvSpPr>
          <p:cNvPr id="8" name="Text Placeholder 9"/>
          <p:cNvSpPr>
            <a:spLocks noGrp="1"/>
          </p:cNvSpPr>
          <p:nvPr>
            <p:ph type="body" sz="quarter" idx="11"/>
          </p:nvPr>
        </p:nvSpPr>
        <p:spPr>
          <a:xfrm>
            <a:off x="1008000" y="1140699"/>
            <a:ext cx="7273925" cy="3167807"/>
          </a:xfrm>
          <a:prstGeom prst="rect">
            <a:avLst/>
          </a:prstGeom>
        </p:spPr>
        <p:txBody>
          <a:bodyPr lIns="0"/>
          <a:lstStyle>
            <a:lvl1pPr marL="177800" indent="-173038" algn="l">
              <a:spcAft>
                <a:spcPts val="300"/>
              </a:spcAft>
              <a:buFont typeface="Arial" charset="0"/>
              <a:buChar char="•"/>
              <a:tabLst/>
              <a:defRPr sz="1500">
                <a:solidFill>
                  <a:schemeClr val="bg1">
                    <a:lumMod val="85000"/>
                  </a:schemeClr>
                </a:solidFill>
              </a:defRPr>
            </a:lvl1pPr>
            <a:lvl2pPr marL="538163" indent="-163513" algn="l">
              <a:spcBef>
                <a:spcPts val="0"/>
              </a:spcBef>
              <a:spcAft>
                <a:spcPts val="300"/>
              </a:spcAft>
              <a:buSzPct val="80000"/>
              <a:buFont typeface="Arial" charset="0"/>
              <a:buChar char="•"/>
              <a:tabLst/>
              <a:defRPr sz="12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10" hasCustomPrompt="1"/>
          </p:nvPr>
        </p:nvSpPr>
        <p:spPr>
          <a:xfrm>
            <a:off x="1008000" y="443800"/>
            <a:ext cx="7273925" cy="612600"/>
          </a:xfrm>
          <a:prstGeom prst="rect">
            <a:avLst/>
          </a:prstGeom>
        </p:spPr>
        <p:txBody>
          <a:bodyPr lIns="0" anchor="b" anchorCtr="0"/>
          <a:lstStyle>
            <a:lvl1pPr marL="0" indent="0" algn="l">
              <a:buNone/>
              <a:defRPr sz="2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8551513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 BODY LARGE">
    <p:spTree>
      <p:nvGrpSpPr>
        <p:cNvPr id="1" name=""/>
        <p:cNvGrpSpPr/>
        <p:nvPr/>
      </p:nvGrpSpPr>
      <p:grpSpPr>
        <a:xfrm>
          <a:off x="0" y="0"/>
          <a:ext cx="0" cy="0"/>
          <a:chOff x="0" y="0"/>
          <a:chExt cx="0" cy="0"/>
        </a:xfrm>
      </p:grpSpPr>
      <p:sp>
        <p:nvSpPr>
          <p:cNvPr id="8" name="Text Placeholder 9"/>
          <p:cNvSpPr>
            <a:spLocks noGrp="1"/>
          </p:cNvSpPr>
          <p:nvPr>
            <p:ph type="body" sz="quarter" idx="11"/>
          </p:nvPr>
        </p:nvSpPr>
        <p:spPr>
          <a:xfrm>
            <a:off x="1008000" y="1140699"/>
            <a:ext cx="7273925" cy="3167807"/>
          </a:xfrm>
          <a:prstGeom prst="rect">
            <a:avLst/>
          </a:prstGeom>
        </p:spPr>
        <p:txBody>
          <a:bodyPr lIns="0"/>
          <a:lstStyle>
            <a:lvl1pPr marL="177800" indent="-173038" algn="l">
              <a:spcAft>
                <a:spcPts val="300"/>
              </a:spcAft>
              <a:buFont typeface="Arial" charset="0"/>
              <a:buChar char="•"/>
              <a:tabLst/>
              <a:defRPr sz="2000">
                <a:solidFill>
                  <a:schemeClr val="bg1">
                    <a:lumMod val="85000"/>
                  </a:schemeClr>
                </a:solidFill>
              </a:defRPr>
            </a:lvl1pPr>
            <a:lvl2pPr marL="538163" indent="-163513" algn="l">
              <a:spcBef>
                <a:spcPts val="0"/>
              </a:spcBef>
              <a:spcAft>
                <a:spcPts val="300"/>
              </a:spcAft>
              <a:buSzPct val="80000"/>
              <a:buFont typeface="Arial" charset="0"/>
              <a:buChar char="•"/>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10" hasCustomPrompt="1"/>
          </p:nvPr>
        </p:nvSpPr>
        <p:spPr>
          <a:xfrm>
            <a:off x="1008000" y="443800"/>
            <a:ext cx="7273925" cy="612600"/>
          </a:xfrm>
          <a:prstGeom prst="rect">
            <a:avLst/>
          </a:prstGeom>
        </p:spPr>
        <p:txBody>
          <a:bodyPr lIns="0" anchor="b" anchorCtr="0"/>
          <a:lstStyle>
            <a:lvl1pPr marL="0" indent="0" algn="l">
              <a:buNone/>
              <a:defRPr sz="2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22916665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 IMAGE">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0" y="1203598"/>
            <a:ext cx="9144000" cy="3240360"/>
          </a:xfrm>
          <a:prstGeom prst="rect">
            <a:avLst/>
          </a:prstGeom>
        </p:spPr>
        <p:txBody>
          <a:bodyPr anchor="ctr" anchorCtr="0"/>
          <a:lstStyle>
            <a:lvl1pPr marL="0" indent="0" algn="ctr">
              <a:buNone/>
              <a:defRPr sz="1200">
                <a:solidFill>
                  <a:schemeClr val="bg1">
                    <a:lumMod val="85000"/>
                  </a:schemeClr>
                </a:solidFill>
              </a:defRPr>
            </a:lvl1pPr>
          </a:lstStyle>
          <a:p>
            <a:r>
              <a:rPr lang="en-US" dirty="0"/>
              <a:t>Insert Image</a:t>
            </a:r>
          </a:p>
        </p:txBody>
      </p:sp>
      <p:sp>
        <p:nvSpPr>
          <p:cNvPr id="4" name="Text Placeholder 7"/>
          <p:cNvSpPr>
            <a:spLocks noGrp="1"/>
          </p:cNvSpPr>
          <p:nvPr>
            <p:ph type="body" sz="quarter" idx="10" hasCustomPrompt="1"/>
          </p:nvPr>
        </p:nvSpPr>
        <p:spPr>
          <a:xfrm>
            <a:off x="1008000" y="555526"/>
            <a:ext cx="7452432" cy="612600"/>
          </a:xfrm>
          <a:prstGeom prst="rect">
            <a:avLst/>
          </a:prstGeom>
        </p:spPr>
        <p:txBody>
          <a:bodyPr lIns="0" anchor="b" anchorCtr="0"/>
          <a:lstStyle>
            <a:lvl1pPr marL="0" indent="0" algn="l">
              <a:buNone/>
              <a:defRPr sz="2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8672887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 IMAGE LEFT">
    <p:spTree>
      <p:nvGrpSpPr>
        <p:cNvPr id="1" name=""/>
        <p:cNvGrpSpPr/>
        <p:nvPr/>
      </p:nvGrpSpPr>
      <p:grpSpPr>
        <a:xfrm>
          <a:off x="0" y="0"/>
          <a:ext cx="0" cy="0"/>
          <a:chOff x="0" y="0"/>
          <a:chExt cx="0" cy="0"/>
        </a:xfrm>
      </p:grpSpPr>
      <p:sp>
        <p:nvSpPr>
          <p:cNvPr id="4" name="Content Placeholder 9"/>
          <p:cNvSpPr>
            <a:spLocks noGrp="1"/>
          </p:cNvSpPr>
          <p:nvPr>
            <p:ph sz="quarter" idx="11"/>
          </p:nvPr>
        </p:nvSpPr>
        <p:spPr>
          <a:xfrm>
            <a:off x="0" y="0"/>
            <a:ext cx="4644008" cy="5143500"/>
          </a:xfrm>
          <a:prstGeom prst="rect">
            <a:avLst/>
          </a:prstGeom>
        </p:spPr>
        <p:txBody>
          <a:bodyPr lIns="180000" tIns="540000" rIns="180000" bIns="540000" anchor="ctr" anchorCtr="0"/>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Text Placeholder 9"/>
          <p:cNvSpPr>
            <a:spLocks noGrp="1"/>
          </p:cNvSpPr>
          <p:nvPr>
            <p:ph type="body" sz="quarter" idx="12" hasCustomPrompt="1"/>
          </p:nvPr>
        </p:nvSpPr>
        <p:spPr>
          <a:xfrm>
            <a:off x="4932040" y="1140699"/>
            <a:ext cx="3744416" cy="3167807"/>
          </a:xfrm>
          <a:prstGeom prst="rect">
            <a:avLst/>
          </a:prstGeom>
        </p:spPr>
        <p:txBody>
          <a:bodyPr lIns="0"/>
          <a:lstStyle>
            <a:lvl1pPr marL="4762" indent="0" algn="l">
              <a:spcAft>
                <a:spcPts val="300"/>
              </a:spcAft>
              <a:buFont typeface="Arial" charset="0"/>
              <a:buNone/>
              <a:tabLst/>
              <a:defRPr sz="1800">
                <a:solidFill>
                  <a:schemeClr val="bg1">
                    <a:lumMod val="8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5" name="Text Placeholder 7"/>
          <p:cNvSpPr>
            <a:spLocks noGrp="1"/>
          </p:cNvSpPr>
          <p:nvPr>
            <p:ph type="body" sz="quarter" idx="10" hasCustomPrompt="1"/>
          </p:nvPr>
        </p:nvSpPr>
        <p:spPr>
          <a:xfrm>
            <a:off x="4932040" y="443800"/>
            <a:ext cx="3744416" cy="612600"/>
          </a:xfrm>
          <a:prstGeom prst="rect">
            <a:avLst/>
          </a:prstGeom>
        </p:spPr>
        <p:txBody>
          <a:bodyPr lIns="0" anchor="b" anchorCtr="0"/>
          <a:lstStyle>
            <a:lvl1pPr marL="0" indent="0" algn="l">
              <a:buNone/>
              <a:defRPr sz="2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31249241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 IMAGE RIGHT">
    <p:spTree>
      <p:nvGrpSpPr>
        <p:cNvPr id="1" name=""/>
        <p:cNvGrpSpPr/>
        <p:nvPr/>
      </p:nvGrpSpPr>
      <p:grpSpPr>
        <a:xfrm>
          <a:off x="0" y="0"/>
          <a:ext cx="0" cy="0"/>
          <a:chOff x="0" y="0"/>
          <a:chExt cx="0" cy="0"/>
        </a:xfrm>
      </p:grpSpPr>
      <p:sp>
        <p:nvSpPr>
          <p:cNvPr id="4" name="Content Placeholder 9"/>
          <p:cNvSpPr>
            <a:spLocks noGrp="1"/>
          </p:cNvSpPr>
          <p:nvPr>
            <p:ph sz="quarter" idx="11"/>
          </p:nvPr>
        </p:nvSpPr>
        <p:spPr>
          <a:xfrm>
            <a:off x="2411760" y="0"/>
            <a:ext cx="6732240" cy="4443958"/>
          </a:xfrm>
          <a:prstGeom prst="rect">
            <a:avLst/>
          </a:prstGeom>
        </p:spPr>
        <p:txBody>
          <a:bodyPr lIns="180000" tIns="540000" rIns="180000" bIns="540000" anchor="ctr" anchorCtr="0"/>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Text Placeholder 9"/>
          <p:cNvSpPr>
            <a:spLocks noGrp="1"/>
          </p:cNvSpPr>
          <p:nvPr>
            <p:ph type="body" sz="quarter" idx="12" hasCustomPrompt="1"/>
          </p:nvPr>
        </p:nvSpPr>
        <p:spPr>
          <a:xfrm>
            <a:off x="395536" y="443800"/>
            <a:ext cx="1872208" cy="4000157"/>
          </a:xfrm>
          <a:prstGeom prst="rect">
            <a:avLst/>
          </a:prstGeom>
        </p:spPr>
        <p:txBody>
          <a:bodyPr lIns="0"/>
          <a:lstStyle>
            <a:lvl1pPr marL="4762" indent="0" algn="l">
              <a:spcAft>
                <a:spcPts val="300"/>
              </a:spcAft>
              <a:buFont typeface="Arial" charset="0"/>
              <a:buNone/>
              <a:tabLst/>
              <a:defRPr sz="1800">
                <a:solidFill>
                  <a:schemeClr val="bg1">
                    <a:lumMod val="8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Tree>
    <p:extLst>
      <p:ext uri="{BB962C8B-B14F-4D97-AF65-F5344CB8AC3E}">
        <p14:creationId xmlns:p14="http://schemas.microsoft.com/office/powerpoint/2010/main" val="684514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76968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 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01266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 INTRO 1">
    <p:spTree>
      <p:nvGrpSpPr>
        <p:cNvPr id="1" name=""/>
        <p:cNvGrpSpPr/>
        <p:nvPr/>
      </p:nvGrpSpPr>
      <p:grpSpPr>
        <a:xfrm>
          <a:off x="0" y="0"/>
          <a:ext cx="0" cy="0"/>
          <a:chOff x="0" y="0"/>
          <a:chExt cx="0" cy="0"/>
        </a:xfrm>
      </p:grpSpPr>
      <p:sp>
        <p:nvSpPr>
          <p:cNvPr id="5" name="Picture Placeholder 10"/>
          <p:cNvSpPr>
            <a:spLocks noGrp="1"/>
          </p:cNvSpPr>
          <p:nvPr>
            <p:ph type="pic" sz="quarter" idx="12" hasCustomPrompt="1"/>
          </p:nvPr>
        </p:nvSpPr>
        <p:spPr>
          <a:xfrm>
            <a:off x="2699792" y="277196"/>
            <a:ext cx="950684" cy="950684"/>
          </a:xfrm>
          <a:prstGeom prst="ellipse">
            <a:avLst/>
          </a:prstGeom>
          <a:solidFill>
            <a:schemeClr val="tx1"/>
          </a:solidFill>
          <a:ln w="63500">
            <a:solidFill>
              <a:schemeClr val="bg1">
                <a:lumMod val="75000"/>
              </a:schemeClr>
            </a:solidFill>
          </a:ln>
        </p:spPr>
        <p:txBody>
          <a:bodyPr/>
          <a:lstStyle>
            <a:lvl1pPr marL="0" indent="0" algn="ctr">
              <a:buNone/>
              <a:defRPr sz="1000">
                <a:solidFill>
                  <a:schemeClr val="bg1"/>
                </a:solidFill>
              </a:defRPr>
            </a:lvl1pPr>
          </a:lstStyle>
          <a:p>
            <a:r>
              <a:rPr lang="en-US" dirty="0"/>
              <a:t>Click to Add speaker photo</a:t>
            </a:r>
          </a:p>
        </p:txBody>
      </p:sp>
      <p:sp>
        <p:nvSpPr>
          <p:cNvPr id="6" name="Text Placeholder 11"/>
          <p:cNvSpPr>
            <a:spLocks noGrp="1"/>
          </p:cNvSpPr>
          <p:nvPr>
            <p:ph type="body" sz="quarter" idx="10" hasCustomPrompt="1"/>
          </p:nvPr>
        </p:nvSpPr>
        <p:spPr>
          <a:xfrm>
            <a:off x="3851920" y="560872"/>
            <a:ext cx="4752528" cy="383332"/>
          </a:xfrm>
          <a:prstGeom prst="rect">
            <a:avLst/>
          </a:prstGeom>
        </p:spPr>
        <p:txBody>
          <a:bodyPr lIns="0" anchor="ctr" anchorCtr="0"/>
          <a:lstStyle>
            <a:lvl1pPr marL="0" indent="0">
              <a:buNone/>
              <a:defRPr sz="1800">
                <a:solidFill>
                  <a:schemeClr val="tx1">
                    <a:lumMod val="85000"/>
                    <a:lumOff val="15000"/>
                  </a:schemeClr>
                </a:solidFill>
              </a:defRPr>
            </a:lvl1pPr>
            <a:lvl2pPr marL="457196" indent="0">
              <a:buNone/>
              <a:defRPr>
                <a:solidFill>
                  <a:schemeClr val="bg1">
                    <a:lumMod val="85000"/>
                  </a:schemeClr>
                </a:solidFill>
              </a:defRPr>
            </a:lvl2pPr>
            <a:lvl3pPr marL="914391" indent="0">
              <a:buNone/>
              <a:defRPr>
                <a:solidFill>
                  <a:schemeClr val="bg1">
                    <a:lumMod val="85000"/>
                  </a:schemeClr>
                </a:solidFill>
              </a:defRPr>
            </a:lvl3pPr>
            <a:lvl4pPr marL="1371586" indent="0">
              <a:buNone/>
              <a:defRPr>
                <a:solidFill>
                  <a:schemeClr val="bg1">
                    <a:lumMod val="85000"/>
                  </a:schemeClr>
                </a:solidFill>
              </a:defRPr>
            </a:lvl4pPr>
            <a:lvl5pPr marL="1828781" indent="0">
              <a:buNone/>
              <a:defRPr>
                <a:solidFill>
                  <a:schemeClr val="bg1">
                    <a:lumMod val="85000"/>
                  </a:schemeClr>
                </a:solidFill>
              </a:defRPr>
            </a:lvl5pPr>
          </a:lstStyle>
          <a:p>
            <a:pPr lvl="0"/>
            <a:r>
              <a:rPr lang="en-US" dirty="0"/>
              <a:t>Click to add speaker name and title</a:t>
            </a:r>
          </a:p>
        </p:txBody>
      </p:sp>
      <p:sp>
        <p:nvSpPr>
          <p:cNvPr id="7" name="Text Placeholder 7"/>
          <p:cNvSpPr>
            <a:spLocks noGrp="1"/>
          </p:cNvSpPr>
          <p:nvPr>
            <p:ph type="body" sz="quarter" idx="11" hasCustomPrompt="1"/>
          </p:nvPr>
        </p:nvSpPr>
        <p:spPr>
          <a:xfrm>
            <a:off x="2771800" y="1491630"/>
            <a:ext cx="4752975" cy="3024188"/>
          </a:xfrm>
          <a:prstGeom prst="rect">
            <a:avLst/>
          </a:prstGeom>
        </p:spPr>
        <p:txBody>
          <a:bodyPr lIns="0" rIns="90000"/>
          <a:lstStyle>
            <a:lvl1pPr marL="0" indent="0">
              <a:lnSpc>
                <a:spcPts val="4000"/>
              </a:lnSpc>
              <a:buNone/>
              <a:defRPr sz="4600" b="1">
                <a:solidFill>
                  <a:schemeClr val="tx1">
                    <a:lumMod val="85000"/>
                    <a:lumOff val="15000"/>
                  </a:schemeClr>
                </a:solidFill>
              </a:defRPr>
            </a:lvl1pPr>
            <a:lvl2pPr marL="457196" indent="0">
              <a:buNone/>
              <a:defRPr>
                <a:solidFill>
                  <a:schemeClr val="bg1"/>
                </a:solidFill>
              </a:defRPr>
            </a:lvl2pPr>
            <a:lvl3pPr marL="914391" indent="0">
              <a:buNone/>
              <a:defRPr>
                <a:solidFill>
                  <a:schemeClr val="bg1"/>
                </a:solidFill>
              </a:defRPr>
            </a:lvl3pPr>
            <a:lvl4pPr marL="1371586" indent="0">
              <a:buNone/>
              <a:defRPr>
                <a:solidFill>
                  <a:schemeClr val="bg1"/>
                </a:solidFill>
              </a:defRPr>
            </a:lvl4pPr>
            <a:lvl5pPr marL="1828781" indent="0">
              <a:buNone/>
              <a:defRPr>
                <a:solidFill>
                  <a:schemeClr val="bg1"/>
                </a:solidFill>
              </a:defRPr>
            </a:lvl5pPr>
          </a:lstStyle>
          <a:p>
            <a:pPr lvl="0"/>
            <a:r>
              <a:rPr lang="en-US" dirty="0"/>
              <a:t>Click to add title of presentation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 INTRO 2">
    <p:spTree>
      <p:nvGrpSpPr>
        <p:cNvPr id="1" name=""/>
        <p:cNvGrpSpPr/>
        <p:nvPr/>
      </p:nvGrpSpPr>
      <p:grpSpPr>
        <a:xfrm>
          <a:off x="0" y="0"/>
          <a:ext cx="0" cy="0"/>
          <a:chOff x="0" y="0"/>
          <a:chExt cx="0" cy="0"/>
        </a:xfrm>
      </p:grpSpPr>
      <p:sp>
        <p:nvSpPr>
          <p:cNvPr id="2" name="Text Placeholder 11"/>
          <p:cNvSpPr>
            <a:spLocks noGrp="1"/>
          </p:cNvSpPr>
          <p:nvPr>
            <p:ph type="body" sz="quarter" idx="10" hasCustomPrompt="1"/>
          </p:nvPr>
        </p:nvSpPr>
        <p:spPr>
          <a:xfrm>
            <a:off x="3851919" y="483518"/>
            <a:ext cx="4176961" cy="335683"/>
          </a:xfrm>
          <a:prstGeom prst="rect">
            <a:avLst/>
          </a:prstGeom>
        </p:spPr>
        <p:txBody>
          <a:bodyPr lIns="0"/>
          <a:lstStyle>
            <a:lvl1pPr marL="0" indent="0">
              <a:buNone/>
              <a:defRPr sz="1500" baseline="0">
                <a:solidFill>
                  <a:schemeClr val="tx1">
                    <a:lumMod val="85000"/>
                    <a:lumOff val="15000"/>
                  </a:schemeClr>
                </a:solidFill>
              </a:defRPr>
            </a:lvl1pPr>
            <a:lvl2pPr marL="457196" indent="0">
              <a:buNone/>
              <a:defRPr>
                <a:solidFill>
                  <a:schemeClr val="bg1">
                    <a:lumMod val="85000"/>
                  </a:schemeClr>
                </a:solidFill>
              </a:defRPr>
            </a:lvl2pPr>
            <a:lvl3pPr marL="914391" indent="0">
              <a:buNone/>
              <a:defRPr>
                <a:solidFill>
                  <a:schemeClr val="bg1">
                    <a:lumMod val="85000"/>
                  </a:schemeClr>
                </a:solidFill>
              </a:defRPr>
            </a:lvl3pPr>
            <a:lvl4pPr marL="1371586" indent="0">
              <a:buNone/>
              <a:defRPr>
                <a:solidFill>
                  <a:schemeClr val="bg1">
                    <a:lumMod val="85000"/>
                  </a:schemeClr>
                </a:solidFill>
              </a:defRPr>
            </a:lvl4pPr>
            <a:lvl5pPr marL="1828781" indent="0">
              <a:buNone/>
              <a:defRPr>
                <a:solidFill>
                  <a:schemeClr val="bg1">
                    <a:lumMod val="85000"/>
                  </a:schemeClr>
                </a:solidFill>
              </a:defRPr>
            </a:lvl5pPr>
          </a:lstStyle>
          <a:p>
            <a:pPr lvl="0"/>
            <a:r>
              <a:rPr lang="en-US" dirty="0"/>
              <a:t>Click to add speaker and title</a:t>
            </a:r>
          </a:p>
        </p:txBody>
      </p:sp>
      <p:sp>
        <p:nvSpPr>
          <p:cNvPr id="7" name="Text Placeholder 11"/>
          <p:cNvSpPr>
            <a:spLocks noGrp="1"/>
          </p:cNvSpPr>
          <p:nvPr>
            <p:ph type="body" sz="quarter" idx="15" hasCustomPrompt="1"/>
          </p:nvPr>
        </p:nvSpPr>
        <p:spPr>
          <a:xfrm>
            <a:off x="3851920" y="780195"/>
            <a:ext cx="4176960" cy="335683"/>
          </a:xfrm>
          <a:prstGeom prst="rect">
            <a:avLst/>
          </a:prstGeom>
        </p:spPr>
        <p:txBody>
          <a:bodyPr lIns="0"/>
          <a:lstStyle>
            <a:lvl1pPr marL="0" indent="0">
              <a:buNone/>
              <a:defRPr sz="1200" baseline="0">
                <a:solidFill>
                  <a:schemeClr val="tx1">
                    <a:lumMod val="85000"/>
                    <a:lumOff val="15000"/>
                  </a:schemeClr>
                </a:solidFill>
                <a:latin typeface="+mj-lt"/>
              </a:defRPr>
            </a:lvl1pPr>
            <a:lvl2pPr marL="457196" indent="0">
              <a:buNone/>
              <a:defRPr>
                <a:solidFill>
                  <a:schemeClr val="bg1">
                    <a:lumMod val="85000"/>
                  </a:schemeClr>
                </a:solidFill>
              </a:defRPr>
            </a:lvl2pPr>
            <a:lvl3pPr marL="914391" indent="0">
              <a:buNone/>
              <a:defRPr>
                <a:solidFill>
                  <a:schemeClr val="bg1">
                    <a:lumMod val="85000"/>
                  </a:schemeClr>
                </a:solidFill>
              </a:defRPr>
            </a:lvl3pPr>
            <a:lvl4pPr marL="1371586" indent="0">
              <a:buNone/>
              <a:defRPr>
                <a:solidFill>
                  <a:schemeClr val="bg1">
                    <a:lumMod val="85000"/>
                  </a:schemeClr>
                </a:solidFill>
              </a:defRPr>
            </a:lvl4pPr>
            <a:lvl5pPr marL="1828781" indent="0">
              <a:buNone/>
              <a:defRPr>
                <a:solidFill>
                  <a:schemeClr val="bg1">
                    <a:lumMod val="85000"/>
                  </a:schemeClr>
                </a:solidFill>
              </a:defRPr>
            </a:lvl5pPr>
          </a:lstStyle>
          <a:p>
            <a:pPr lvl="0"/>
            <a:r>
              <a:rPr lang="en-US" dirty="0"/>
              <a:t>Click to add Business name</a:t>
            </a:r>
          </a:p>
        </p:txBody>
      </p:sp>
      <p:sp>
        <p:nvSpPr>
          <p:cNvPr id="4" name="Picture Placeholder 10"/>
          <p:cNvSpPr>
            <a:spLocks noGrp="1"/>
          </p:cNvSpPr>
          <p:nvPr>
            <p:ph type="pic" sz="quarter" idx="12" hasCustomPrompt="1"/>
          </p:nvPr>
        </p:nvSpPr>
        <p:spPr>
          <a:xfrm>
            <a:off x="2699792" y="277196"/>
            <a:ext cx="950684" cy="950684"/>
          </a:xfrm>
          <a:prstGeom prst="ellipse">
            <a:avLst/>
          </a:prstGeom>
          <a:solidFill>
            <a:schemeClr val="tx1"/>
          </a:solidFill>
          <a:ln w="63500">
            <a:solidFill>
              <a:schemeClr val="bg1">
                <a:lumMod val="75000"/>
              </a:schemeClr>
            </a:solidFill>
          </a:ln>
        </p:spPr>
        <p:txBody>
          <a:bodyPr/>
          <a:lstStyle>
            <a:lvl1pPr marL="0" indent="0" algn="ctr">
              <a:buNone/>
              <a:defRPr sz="1000">
                <a:solidFill>
                  <a:schemeClr val="bg1"/>
                </a:solidFill>
              </a:defRPr>
            </a:lvl1pPr>
          </a:lstStyle>
          <a:p>
            <a:r>
              <a:rPr lang="en-US" dirty="0"/>
              <a:t>Click to Add speaker photo</a:t>
            </a:r>
          </a:p>
        </p:txBody>
      </p:sp>
      <p:sp>
        <p:nvSpPr>
          <p:cNvPr id="9" name="Text Placeholder 7"/>
          <p:cNvSpPr>
            <a:spLocks noGrp="1"/>
          </p:cNvSpPr>
          <p:nvPr>
            <p:ph type="body" sz="quarter" idx="11" hasCustomPrompt="1"/>
          </p:nvPr>
        </p:nvSpPr>
        <p:spPr>
          <a:xfrm>
            <a:off x="2771800" y="1491630"/>
            <a:ext cx="4752975" cy="3024188"/>
          </a:xfrm>
          <a:prstGeom prst="rect">
            <a:avLst/>
          </a:prstGeom>
        </p:spPr>
        <p:txBody>
          <a:bodyPr lIns="0" rIns="90000"/>
          <a:lstStyle>
            <a:lvl1pPr marL="0" indent="0">
              <a:lnSpc>
                <a:spcPts val="4000"/>
              </a:lnSpc>
              <a:buNone/>
              <a:defRPr sz="4600" b="1">
                <a:solidFill>
                  <a:schemeClr val="tx1">
                    <a:lumMod val="85000"/>
                    <a:lumOff val="15000"/>
                  </a:schemeClr>
                </a:solidFill>
              </a:defRPr>
            </a:lvl1pPr>
            <a:lvl2pPr marL="457196" indent="0">
              <a:buNone/>
              <a:defRPr>
                <a:solidFill>
                  <a:schemeClr val="bg1"/>
                </a:solidFill>
              </a:defRPr>
            </a:lvl2pPr>
            <a:lvl3pPr marL="914391" indent="0">
              <a:buNone/>
              <a:defRPr>
                <a:solidFill>
                  <a:schemeClr val="bg1"/>
                </a:solidFill>
              </a:defRPr>
            </a:lvl3pPr>
            <a:lvl4pPr marL="1371586" indent="0">
              <a:buNone/>
              <a:defRPr>
                <a:solidFill>
                  <a:schemeClr val="bg1"/>
                </a:solidFill>
              </a:defRPr>
            </a:lvl4pPr>
            <a:lvl5pPr marL="1828781" indent="0">
              <a:buNone/>
              <a:defRPr>
                <a:solidFill>
                  <a:schemeClr val="bg1"/>
                </a:solidFill>
              </a:defRPr>
            </a:lvl5pPr>
          </a:lstStyle>
          <a:p>
            <a:pPr lvl="0"/>
            <a:r>
              <a:rPr lang="en-US" dirty="0"/>
              <a:t>Click to add title of presentation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emf"/><Relationship Id="rId5" Type="http://schemas.openxmlformats.org/officeDocument/2006/relationships/theme" Target="../theme/theme2.xml"/><Relationship Id="rId4" Type="http://schemas.openxmlformats.org/officeDocument/2006/relationships/slideLayout" Target="../slideLayouts/slideLayout7.xml"/><Relationship Id="rId9"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0.xml"/><Relationship Id="rId7" Type="http://schemas.openxmlformats.org/officeDocument/2006/relationships/image" Target="../media/image8.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7.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4.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7.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5.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33.xml"/><Relationship Id="rId4" Type="http://schemas.openxmlformats.org/officeDocument/2006/relationships/image" Target="../media/image4.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34.xml"/><Relationship Id="rId4" Type="http://schemas.openxmlformats.org/officeDocument/2006/relationships/image" Target="../media/image4.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7.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8.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4.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7.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9.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16800" y="158400"/>
            <a:ext cx="1188000" cy="477515"/>
          </a:xfrm>
          <a:prstGeom prst="rect">
            <a:avLst/>
          </a:prstGeom>
        </p:spPr>
      </p:pic>
      <p:cxnSp>
        <p:nvCxnSpPr>
          <p:cNvPr id="12" name="Straight Connector 11"/>
          <p:cNvCxnSpPr/>
          <p:nvPr userDrawn="1"/>
        </p:nvCxnSpPr>
        <p:spPr>
          <a:xfrm>
            <a:off x="424899" y="792000"/>
            <a:ext cx="2267744" cy="0"/>
          </a:xfrm>
          <a:prstGeom prst="line">
            <a:avLst/>
          </a:prstGeom>
          <a:ln w="12700">
            <a:solidFill>
              <a:schemeClr val="tx1">
                <a:lumMod val="50000"/>
                <a:lumOff val="50000"/>
              </a:schemeClr>
            </a:solidFill>
            <a:prstDash val="sysDot"/>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7504" y="540951"/>
            <a:ext cx="243432" cy="230412"/>
          </a:xfrm>
          <a:prstGeom prst="rect">
            <a:avLst/>
          </a:prstGeom>
        </p:spPr>
      </p:pic>
      <p:pic>
        <p:nvPicPr>
          <p:cNvPr id="9" name="Picture 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85205" y="540764"/>
            <a:ext cx="2516644" cy="230784"/>
          </a:xfrm>
          <a:prstGeom prst="rect">
            <a:avLst/>
          </a:prstGeom>
        </p:spPr>
      </p:pic>
      <p:pic>
        <p:nvPicPr>
          <p:cNvPr id="8" name="Picture 7">
            <a:extLst>
              <a:ext uri="{FF2B5EF4-FFF2-40B4-BE49-F238E27FC236}">
                <a16:creationId xmlns:a16="http://schemas.microsoft.com/office/drawing/2014/main" id="{6E610B71-0225-4D6D-A0C9-3579CCC349E4}"/>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229220" y="3826178"/>
            <a:ext cx="1079385" cy="1050644"/>
          </a:xfrm>
          <a:prstGeom prst="rect">
            <a:avLst/>
          </a:prstGeom>
          <a:effectLst>
            <a:outerShdw blurRad="50800" dist="304800" dir="2700000" algn="tl" rotWithShape="0">
              <a:prstClr val="black">
                <a:alpha val="40000"/>
              </a:prstClr>
            </a:outerShdw>
          </a:effectLst>
        </p:spPr>
      </p:pic>
    </p:spTree>
    <p:extLst>
      <p:ext uri="{BB962C8B-B14F-4D97-AF65-F5344CB8AC3E}">
        <p14:creationId xmlns:p14="http://schemas.microsoft.com/office/powerpoint/2010/main" val="3283155347"/>
      </p:ext>
    </p:extLst>
  </p:cSld>
  <p:clrMap bg1="lt1" tx1="dk1" bg2="lt2" tx2="dk2" accent1="accent1" accent2="accent2" accent3="accent3" accent4="accent4" accent5="accent5" accent6="accent6" hlink="hlink" folHlink="folHlink"/>
  <p:sldLayoutIdLst>
    <p:sldLayoutId id="2147483774" r:id="rId1"/>
    <p:sldLayoutId id="2147483790" r:id="rId2"/>
    <p:sldLayoutId id="2147483812" r:id="rId3"/>
  </p:sldLayoutIdLst>
  <p:txStyles>
    <p:titleStyle>
      <a:lvl1pPr marL="0" marR="0" indent="0" algn="l" defTabSz="457195" rtl="0" eaLnBrk="1" fontAlgn="auto" latinLnBrk="0" hangingPunct="1">
        <a:lnSpc>
          <a:spcPts val="3600"/>
        </a:lnSpc>
        <a:spcBef>
          <a:spcPct val="0"/>
        </a:spcBef>
        <a:spcAft>
          <a:spcPts val="0"/>
        </a:spcAft>
        <a:buClrTx/>
        <a:buSzTx/>
        <a:buFontTx/>
        <a:buNone/>
        <a:tabLst/>
        <a:defRPr lang="en-US" sz="3600" b="0" i="0" kern="1200" smtClean="0">
          <a:solidFill>
            <a:schemeClr val="bg1"/>
          </a:solidFill>
          <a:effectLst/>
          <a:latin typeface="Frutiger 57 Condensed" charset="0"/>
          <a:ea typeface="Frutiger 57 Condensed" charset="0"/>
          <a:cs typeface="Frutiger 57 Condensed" charset="0"/>
        </a:defRPr>
      </a:lvl1pPr>
    </p:titleStyle>
    <p:bodyStyle>
      <a:lvl1pPr marL="342897" indent="-342897" algn="l" defTabSz="457195" rtl="0" eaLnBrk="1" latinLnBrk="0" hangingPunct="1">
        <a:spcBef>
          <a:spcPct val="20000"/>
        </a:spcBef>
        <a:buFont typeface="Arial"/>
        <a:buChar char="•"/>
        <a:defRPr sz="3200" kern="1200">
          <a:solidFill>
            <a:schemeClr val="tx1"/>
          </a:solidFill>
          <a:latin typeface="+mn-lt"/>
          <a:ea typeface="+mn-ea"/>
          <a:cs typeface="+mn-cs"/>
        </a:defRPr>
      </a:lvl1pPr>
      <a:lvl2pPr marL="742943" indent="-285747" algn="l" defTabSz="457195" rtl="0" eaLnBrk="1" latinLnBrk="0" hangingPunct="1">
        <a:spcBef>
          <a:spcPct val="20000"/>
        </a:spcBef>
        <a:buFont typeface="Arial"/>
        <a:buChar char="–"/>
        <a:defRPr sz="2800" kern="1200">
          <a:solidFill>
            <a:schemeClr val="tx1"/>
          </a:solidFill>
          <a:latin typeface="+mn-lt"/>
          <a:ea typeface="+mn-ea"/>
          <a:cs typeface="+mn-cs"/>
        </a:defRPr>
      </a:lvl2pPr>
      <a:lvl3pPr marL="1142989" indent="-228598" algn="l" defTabSz="457195" rtl="0" eaLnBrk="1" latinLnBrk="0" hangingPunct="1">
        <a:spcBef>
          <a:spcPct val="20000"/>
        </a:spcBef>
        <a:buFont typeface="Arial"/>
        <a:buChar char="•"/>
        <a:defRPr sz="2400" kern="1200">
          <a:solidFill>
            <a:schemeClr val="tx1"/>
          </a:solidFill>
          <a:latin typeface="+mn-lt"/>
          <a:ea typeface="+mn-ea"/>
          <a:cs typeface="+mn-cs"/>
        </a:defRPr>
      </a:lvl3pPr>
      <a:lvl4pPr marL="1600184" indent="-228598" algn="l" defTabSz="457195" rtl="0" eaLnBrk="1" latinLnBrk="0" hangingPunct="1">
        <a:spcBef>
          <a:spcPct val="20000"/>
        </a:spcBef>
        <a:buFont typeface="Arial"/>
        <a:buChar char="–"/>
        <a:defRPr sz="2000" kern="1200">
          <a:solidFill>
            <a:schemeClr val="tx1"/>
          </a:solidFill>
          <a:latin typeface="+mn-lt"/>
          <a:ea typeface="+mn-ea"/>
          <a:cs typeface="+mn-cs"/>
        </a:defRPr>
      </a:lvl4pPr>
      <a:lvl5pPr marL="2057379" indent="-228598" algn="l" defTabSz="457195" rtl="0" eaLnBrk="1" latinLnBrk="0" hangingPunct="1">
        <a:spcBef>
          <a:spcPct val="20000"/>
        </a:spcBef>
        <a:buFont typeface="Arial"/>
        <a:buChar char="»"/>
        <a:defRPr sz="2000" kern="1200">
          <a:solidFill>
            <a:schemeClr val="tx1"/>
          </a:solidFill>
          <a:latin typeface="+mn-lt"/>
          <a:ea typeface="+mn-ea"/>
          <a:cs typeface="+mn-cs"/>
        </a:defRPr>
      </a:lvl5pPr>
      <a:lvl6pPr marL="2514575" indent="-228598" algn="l" defTabSz="457195" rtl="0" eaLnBrk="1" latinLnBrk="0" hangingPunct="1">
        <a:spcBef>
          <a:spcPct val="20000"/>
        </a:spcBef>
        <a:buFont typeface="Arial"/>
        <a:buChar char="•"/>
        <a:defRPr sz="2000" kern="1200">
          <a:solidFill>
            <a:schemeClr val="tx1"/>
          </a:solidFill>
          <a:latin typeface="+mn-lt"/>
          <a:ea typeface="+mn-ea"/>
          <a:cs typeface="+mn-cs"/>
        </a:defRPr>
      </a:lvl6pPr>
      <a:lvl7pPr marL="2971770" indent="-228598" algn="l" defTabSz="457195" rtl="0" eaLnBrk="1" latinLnBrk="0" hangingPunct="1">
        <a:spcBef>
          <a:spcPct val="20000"/>
        </a:spcBef>
        <a:buFont typeface="Arial"/>
        <a:buChar char="•"/>
        <a:defRPr sz="2000" kern="1200">
          <a:solidFill>
            <a:schemeClr val="tx1"/>
          </a:solidFill>
          <a:latin typeface="+mn-lt"/>
          <a:ea typeface="+mn-ea"/>
          <a:cs typeface="+mn-cs"/>
        </a:defRPr>
      </a:lvl7pPr>
      <a:lvl8pPr marL="3428966" indent="-228598" algn="l" defTabSz="457195" rtl="0" eaLnBrk="1" latinLnBrk="0" hangingPunct="1">
        <a:spcBef>
          <a:spcPct val="20000"/>
        </a:spcBef>
        <a:buFont typeface="Arial"/>
        <a:buChar char="•"/>
        <a:defRPr sz="2000" kern="1200">
          <a:solidFill>
            <a:schemeClr val="tx1"/>
          </a:solidFill>
          <a:latin typeface="+mn-lt"/>
          <a:ea typeface="+mn-ea"/>
          <a:cs typeface="+mn-cs"/>
        </a:defRPr>
      </a:lvl8pPr>
      <a:lvl9pPr marL="3886161" indent="-228598" algn="l" defTabSz="457195"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5" rtl="0" eaLnBrk="1" latinLnBrk="0" hangingPunct="1">
        <a:defRPr sz="1800" kern="1200">
          <a:solidFill>
            <a:schemeClr val="tx1"/>
          </a:solidFill>
          <a:latin typeface="+mn-lt"/>
          <a:ea typeface="+mn-ea"/>
          <a:cs typeface="+mn-cs"/>
        </a:defRPr>
      </a:lvl1pPr>
      <a:lvl2pPr marL="457195" algn="l" defTabSz="457195" rtl="0" eaLnBrk="1" latinLnBrk="0" hangingPunct="1">
        <a:defRPr sz="1800" kern="1200">
          <a:solidFill>
            <a:schemeClr val="tx1"/>
          </a:solidFill>
          <a:latin typeface="+mn-lt"/>
          <a:ea typeface="+mn-ea"/>
          <a:cs typeface="+mn-cs"/>
        </a:defRPr>
      </a:lvl2pPr>
      <a:lvl3pPr marL="914391" algn="l" defTabSz="457195" rtl="0" eaLnBrk="1" latinLnBrk="0" hangingPunct="1">
        <a:defRPr sz="1800" kern="1200">
          <a:solidFill>
            <a:schemeClr val="tx1"/>
          </a:solidFill>
          <a:latin typeface="+mn-lt"/>
          <a:ea typeface="+mn-ea"/>
          <a:cs typeface="+mn-cs"/>
        </a:defRPr>
      </a:lvl3pPr>
      <a:lvl4pPr marL="1371586" algn="l" defTabSz="457195" rtl="0" eaLnBrk="1" latinLnBrk="0" hangingPunct="1">
        <a:defRPr sz="1800" kern="1200">
          <a:solidFill>
            <a:schemeClr val="tx1"/>
          </a:solidFill>
          <a:latin typeface="+mn-lt"/>
          <a:ea typeface="+mn-ea"/>
          <a:cs typeface="+mn-cs"/>
        </a:defRPr>
      </a:lvl4pPr>
      <a:lvl5pPr marL="1828782" algn="l" defTabSz="457195" rtl="0" eaLnBrk="1" latinLnBrk="0" hangingPunct="1">
        <a:defRPr sz="1800" kern="1200">
          <a:solidFill>
            <a:schemeClr val="tx1"/>
          </a:solidFill>
          <a:latin typeface="+mn-lt"/>
          <a:ea typeface="+mn-ea"/>
          <a:cs typeface="+mn-cs"/>
        </a:defRPr>
      </a:lvl5pPr>
      <a:lvl6pPr marL="2285977" algn="l" defTabSz="457195" rtl="0" eaLnBrk="1" latinLnBrk="0" hangingPunct="1">
        <a:defRPr sz="1800" kern="1200">
          <a:solidFill>
            <a:schemeClr val="tx1"/>
          </a:solidFill>
          <a:latin typeface="+mn-lt"/>
          <a:ea typeface="+mn-ea"/>
          <a:cs typeface="+mn-cs"/>
        </a:defRPr>
      </a:lvl6pPr>
      <a:lvl7pPr marL="2743173" algn="l" defTabSz="457195" rtl="0" eaLnBrk="1" latinLnBrk="0" hangingPunct="1">
        <a:defRPr sz="1800" kern="1200">
          <a:solidFill>
            <a:schemeClr val="tx1"/>
          </a:solidFill>
          <a:latin typeface="+mn-lt"/>
          <a:ea typeface="+mn-ea"/>
          <a:cs typeface="+mn-cs"/>
        </a:defRPr>
      </a:lvl7pPr>
      <a:lvl8pPr marL="3200368" algn="l" defTabSz="457195" rtl="0" eaLnBrk="1" latinLnBrk="0" hangingPunct="1">
        <a:defRPr sz="1800" kern="1200">
          <a:solidFill>
            <a:schemeClr val="tx1"/>
          </a:solidFill>
          <a:latin typeface="+mn-lt"/>
          <a:ea typeface="+mn-ea"/>
          <a:cs typeface="+mn-cs"/>
        </a:defRPr>
      </a:lvl8pPr>
      <a:lvl9pPr marL="3657563" algn="l" defTabSz="45719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D252B"/>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16800" y="158400"/>
            <a:ext cx="1188000" cy="477515"/>
          </a:xfrm>
          <a:prstGeom prst="rect">
            <a:avLst/>
          </a:prstGeom>
        </p:spPr>
      </p:pic>
      <p:cxnSp>
        <p:nvCxnSpPr>
          <p:cNvPr id="9" name="Straight Connector 8"/>
          <p:cNvCxnSpPr/>
          <p:nvPr userDrawn="1"/>
        </p:nvCxnSpPr>
        <p:spPr>
          <a:xfrm>
            <a:off x="424899" y="792000"/>
            <a:ext cx="2267744" cy="0"/>
          </a:xfrm>
          <a:prstGeom prst="line">
            <a:avLst/>
          </a:prstGeom>
          <a:ln w="12700">
            <a:solidFill>
              <a:schemeClr val="bg1"/>
            </a:solidFill>
            <a:prstDash val="sysDot"/>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7504" y="540951"/>
            <a:ext cx="243432" cy="230412"/>
          </a:xfrm>
          <a:prstGeom prst="rect">
            <a:avLst/>
          </a:prstGeom>
        </p:spPr>
      </p:pic>
      <p:pic>
        <p:nvPicPr>
          <p:cNvPr id="14" name="Picture 13"/>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85205" y="540764"/>
            <a:ext cx="2516644" cy="230784"/>
          </a:xfrm>
          <a:prstGeom prst="rect">
            <a:avLst/>
          </a:prstGeom>
        </p:spPr>
      </p:pic>
      <p:pic>
        <p:nvPicPr>
          <p:cNvPr id="10" name="Picture 9">
            <a:extLst>
              <a:ext uri="{FF2B5EF4-FFF2-40B4-BE49-F238E27FC236}">
                <a16:creationId xmlns:a16="http://schemas.microsoft.com/office/drawing/2014/main" id="{7F784E39-4CD9-4409-9027-C169E85F06C5}"/>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29518" y="3826178"/>
            <a:ext cx="1079385" cy="1050644"/>
          </a:xfrm>
          <a:prstGeom prst="rect">
            <a:avLst/>
          </a:prstGeom>
          <a:effectLst>
            <a:outerShdw blurRad="50800" dist="304800" dir="2700000" algn="tl" rotWithShape="0">
              <a:prstClr val="black">
                <a:alpha val="40000"/>
              </a:prstClr>
            </a:outerShdw>
          </a:effectLst>
        </p:spPr>
      </p:pic>
    </p:spTree>
    <p:extLst>
      <p:ext uri="{BB962C8B-B14F-4D97-AF65-F5344CB8AC3E}">
        <p14:creationId xmlns:p14="http://schemas.microsoft.com/office/powerpoint/2010/main" val="130139926"/>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4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424899" y="792000"/>
            <a:ext cx="2267744" cy="0"/>
          </a:xfrm>
          <a:prstGeom prst="line">
            <a:avLst/>
          </a:prstGeom>
          <a:ln w="12700">
            <a:solidFill>
              <a:schemeClr val="tx1">
                <a:lumMod val="50000"/>
                <a:lumOff val="50000"/>
              </a:schemeClr>
            </a:solidFill>
            <a:prstDash val="sysDot"/>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16878" y="158667"/>
            <a:ext cx="1191197" cy="478800"/>
          </a:xfrm>
          <a:prstGeom prst="rect">
            <a:avLst/>
          </a:prstGeom>
        </p:spPr>
      </p:pic>
      <p:pic>
        <p:nvPicPr>
          <p:cNvPr id="9" name="Picture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7504" y="540764"/>
            <a:ext cx="243432" cy="230786"/>
          </a:xfrm>
          <a:prstGeom prst="rect">
            <a:avLst/>
          </a:prstGeom>
        </p:spPr>
      </p:pic>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85200" y="540764"/>
            <a:ext cx="2516655" cy="230784"/>
          </a:xfrm>
          <a:prstGeom prst="rect">
            <a:avLst/>
          </a:prstGeom>
        </p:spPr>
      </p:pic>
      <p:pic>
        <p:nvPicPr>
          <p:cNvPr id="10" name="Picture 9">
            <a:extLst>
              <a:ext uri="{FF2B5EF4-FFF2-40B4-BE49-F238E27FC236}">
                <a16:creationId xmlns:a16="http://schemas.microsoft.com/office/drawing/2014/main" id="{18459C0B-D9B7-4E17-B97C-1592B2C99CD4}"/>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6023" y="3826178"/>
            <a:ext cx="1079385" cy="1050644"/>
          </a:xfrm>
          <a:prstGeom prst="rect">
            <a:avLst/>
          </a:prstGeom>
          <a:effectLst>
            <a:outerShdw blurRad="50800" dist="304800" dir="2700000" algn="tl" rotWithShape="0">
              <a:prstClr val="black">
                <a:alpha val="40000"/>
              </a:prstClr>
            </a:outerShdw>
          </a:effectLst>
        </p:spPr>
      </p:pic>
    </p:spTree>
    <p:extLst>
      <p:ext uri="{BB962C8B-B14F-4D97-AF65-F5344CB8AC3E}">
        <p14:creationId xmlns:p14="http://schemas.microsoft.com/office/powerpoint/2010/main" val="1687095505"/>
      </p:ext>
    </p:extLst>
  </p:cSld>
  <p:clrMap bg1="lt1" tx1="dk1" bg2="lt2" tx2="dk2" accent1="accent1" accent2="accent2" accent3="accent3" accent4="accent4" accent5="accent5" accent6="accent6" hlink="hlink" folHlink="folHlink"/>
  <p:sldLayoutIdLst>
    <p:sldLayoutId id="2147483796" r:id="rId1"/>
    <p:sldLayoutId id="2147483813" r:id="rId2"/>
    <p:sldLayoutId id="2147483814" r:id="rId3"/>
  </p:sldLayoutIdLst>
  <p:txStyles>
    <p:titleStyle>
      <a:lvl1pPr marL="0" marR="0" indent="0" algn="l" defTabSz="457195" rtl="0" eaLnBrk="1" fontAlgn="auto" latinLnBrk="0" hangingPunct="1">
        <a:lnSpc>
          <a:spcPts val="3600"/>
        </a:lnSpc>
        <a:spcBef>
          <a:spcPct val="0"/>
        </a:spcBef>
        <a:spcAft>
          <a:spcPts val="0"/>
        </a:spcAft>
        <a:buClrTx/>
        <a:buSzTx/>
        <a:buFontTx/>
        <a:buNone/>
        <a:tabLst/>
        <a:defRPr lang="en-US" sz="3600" b="0" i="0" kern="1200" smtClean="0">
          <a:solidFill>
            <a:schemeClr val="bg1"/>
          </a:solidFill>
          <a:effectLst/>
          <a:latin typeface="Frutiger 57 Condensed" charset="0"/>
          <a:ea typeface="Frutiger 57 Condensed" charset="0"/>
          <a:cs typeface="Frutiger 57 Condensed" charset="0"/>
        </a:defRPr>
      </a:lvl1pPr>
    </p:titleStyle>
    <p:bodyStyle>
      <a:lvl1pPr marL="342897" indent="-342897" algn="l" defTabSz="457195" rtl="0" eaLnBrk="1" latinLnBrk="0" hangingPunct="1">
        <a:spcBef>
          <a:spcPct val="20000"/>
        </a:spcBef>
        <a:buFont typeface="Arial"/>
        <a:buChar char="•"/>
        <a:defRPr sz="3200" kern="1200">
          <a:solidFill>
            <a:schemeClr val="tx1"/>
          </a:solidFill>
          <a:latin typeface="+mn-lt"/>
          <a:ea typeface="+mn-ea"/>
          <a:cs typeface="+mn-cs"/>
        </a:defRPr>
      </a:lvl1pPr>
      <a:lvl2pPr marL="742943" indent="-285747" algn="l" defTabSz="457195" rtl="0" eaLnBrk="1" latinLnBrk="0" hangingPunct="1">
        <a:spcBef>
          <a:spcPct val="20000"/>
        </a:spcBef>
        <a:buFont typeface="Arial"/>
        <a:buChar char="–"/>
        <a:defRPr sz="2800" kern="1200">
          <a:solidFill>
            <a:schemeClr val="tx1"/>
          </a:solidFill>
          <a:latin typeface="+mn-lt"/>
          <a:ea typeface="+mn-ea"/>
          <a:cs typeface="+mn-cs"/>
        </a:defRPr>
      </a:lvl2pPr>
      <a:lvl3pPr marL="1142989" indent="-228598" algn="l" defTabSz="457195" rtl="0" eaLnBrk="1" latinLnBrk="0" hangingPunct="1">
        <a:spcBef>
          <a:spcPct val="20000"/>
        </a:spcBef>
        <a:buFont typeface="Arial"/>
        <a:buChar char="•"/>
        <a:defRPr sz="2400" kern="1200">
          <a:solidFill>
            <a:schemeClr val="tx1"/>
          </a:solidFill>
          <a:latin typeface="+mn-lt"/>
          <a:ea typeface="+mn-ea"/>
          <a:cs typeface="+mn-cs"/>
        </a:defRPr>
      </a:lvl3pPr>
      <a:lvl4pPr marL="1600184" indent="-228598" algn="l" defTabSz="457195" rtl="0" eaLnBrk="1" latinLnBrk="0" hangingPunct="1">
        <a:spcBef>
          <a:spcPct val="20000"/>
        </a:spcBef>
        <a:buFont typeface="Arial"/>
        <a:buChar char="–"/>
        <a:defRPr sz="2000" kern="1200">
          <a:solidFill>
            <a:schemeClr val="tx1"/>
          </a:solidFill>
          <a:latin typeface="+mn-lt"/>
          <a:ea typeface="+mn-ea"/>
          <a:cs typeface="+mn-cs"/>
        </a:defRPr>
      </a:lvl4pPr>
      <a:lvl5pPr marL="2057379" indent="-228598" algn="l" defTabSz="457195" rtl="0" eaLnBrk="1" latinLnBrk="0" hangingPunct="1">
        <a:spcBef>
          <a:spcPct val="20000"/>
        </a:spcBef>
        <a:buFont typeface="Arial"/>
        <a:buChar char="»"/>
        <a:defRPr sz="2000" kern="1200">
          <a:solidFill>
            <a:schemeClr val="tx1"/>
          </a:solidFill>
          <a:latin typeface="+mn-lt"/>
          <a:ea typeface="+mn-ea"/>
          <a:cs typeface="+mn-cs"/>
        </a:defRPr>
      </a:lvl5pPr>
      <a:lvl6pPr marL="2514575" indent="-228598" algn="l" defTabSz="457195" rtl="0" eaLnBrk="1" latinLnBrk="0" hangingPunct="1">
        <a:spcBef>
          <a:spcPct val="20000"/>
        </a:spcBef>
        <a:buFont typeface="Arial"/>
        <a:buChar char="•"/>
        <a:defRPr sz="2000" kern="1200">
          <a:solidFill>
            <a:schemeClr val="tx1"/>
          </a:solidFill>
          <a:latin typeface="+mn-lt"/>
          <a:ea typeface="+mn-ea"/>
          <a:cs typeface="+mn-cs"/>
        </a:defRPr>
      </a:lvl6pPr>
      <a:lvl7pPr marL="2971770" indent="-228598" algn="l" defTabSz="457195" rtl="0" eaLnBrk="1" latinLnBrk="0" hangingPunct="1">
        <a:spcBef>
          <a:spcPct val="20000"/>
        </a:spcBef>
        <a:buFont typeface="Arial"/>
        <a:buChar char="•"/>
        <a:defRPr sz="2000" kern="1200">
          <a:solidFill>
            <a:schemeClr val="tx1"/>
          </a:solidFill>
          <a:latin typeface="+mn-lt"/>
          <a:ea typeface="+mn-ea"/>
          <a:cs typeface="+mn-cs"/>
        </a:defRPr>
      </a:lvl7pPr>
      <a:lvl8pPr marL="3428966" indent="-228598" algn="l" defTabSz="457195" rtl="0" eaLnBrk="1" latinLnBrk="0" hangingPunct="1">
        <a:spcBef>
          <a:spcPct val="20000"/>
        </a:spcBef>
        <a:buFont typeface="Arial"/>
        <a:buChar char="•"/>
        <a:defRPr sz="2000" kern="1200">
          <a:solidFill>
            <a:schemeClr val="tx1"/>
          </a:solidFill>
          <a:latin typeface="+mn-lt"/>
          <a:ea typeface="+mn-ea"/>
          <a:cs typeface="+mn-cs"/>
        </a:defRPr>
      </a:lvl8pPr>
      <a:lvl9pPr marL="3886161" indent="-228598" algn="l" defTabSz="457195"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5" rtl="0" eaLnBrk="1" latinLnBrk="0" hangingPunct="1">
        <a:defRPr sz="1800" kern="1200">
          <a:solidFill>
            <a:schemeClr val="tx1"/>
          </a:solidFill>
          <a:latin typeface="+mn-lt"/>
          <a:ea typeface="+mn-ea"/>
          <a:cs typeface="+mn-cs"/>
        </a:defRPr>
      </a:lvl1pPr>
      <a:lvl2pPr marL="457195" algn="l" defTabSz="457195" rtl="0" eaLnBrk="1" latinLnBrk="0" hangingPunct="1">
        <a:defRPr sz="1800" kern="1200">
          <a:solidFill>
            <a:schemeClr val="tx1"/>
          </a:solidFill>
          <a:latin typeface="+mn-lt"/>
          <a:ea typeface="+mn-ea"/>
          <a:cs typeface="+mn-cs"/>
        </a:defRPr>
      </a:lvl2pPr>
      <a:lvl3pPr marL="914391" algn="l" defTabSz="457195" rtl="0" eaLnBrk="1" latinLnBrk="0" hangingPunct="1">
        <a:defRPr sz="1800" kern="1200">
          <a:solidFill>
            <a:schemeClr val="tx1"/>
          </a:solidFill>
          <a:latin typeface="+mn-lt"/>
          <a:ea typeface="+mn-ea"/>
          <a:cs typeface="+mn-cs"/>
        </a:defRPr>
      </a:lvl3pPr>
      <a:lvl4pPr marL="1371586" algn="l" defTabSz="457195" rtl="0" eaLnBrk="1" latinLnBrk="0" hangingPunct="1">
        <a:defRPr sz="1800" kern="1200">
          <a:solidFill>
            <a:schemeClr val="tx1"/>
          </a:solidFill>
          <a:latin typeface="+mn-lt"/>
          <a:ea typeface="+mn-ea"/>
          <a:cs typeface="+mn-cs"/>
        </a:defRPr>
      </a:lvl4pPr>
      <a:lvl5pPr marL="1828782" algn="l" defTabSz="457195" rtl="0" eaLnBrk="1" latinLnBrk="0" hangingPunct="1">
        <a:defRPr sz="1800" kern="1200">
          <a:solidFill>
            <a:schemeClr val="tx1"/>
          </a:solidFill>
          <a:latin typeface="+mn-lt"/>
          <a:ea typeface="+mn-ea"/>
          <a:cs typeface="+mn-cs"/>
        </a:defRPr>
      </a:lvl5pPr>
      <a:lvl6pPr marL="2285977" algn="l" defTabSz="457195" rtl="0" eaLnBrk="1" latinLnBrk="0" hangingPunct="1">
        <a:defRPr sz="1800" kern="1200">
          <a:solidFill>
            <a:schemeClr val="tx1"/>
          </a:solidFill>
          <a:latin typeface="+mn-lt"/>
          <a:ea typeface="+mn-ea"/>
          <a:cs typeface="+mn-cs"/>
        </a:defRPr>
      </a:lvl6pPr>
      <a:lvl7pPr marL="2743173" algn="l" defTabSz="457195" rtl="0" eaLnBrk="1" latinLnBrk="0" hangingPunct="1">
        <a:defRPr sz="1800" kern="1200">
          <a:solidFill>
            <a:schemeClr val="tx1"/>
          </a:solidFill>
          <a:latin typeface="+mn-lt"/>
          <a:ea typeface="+mn-ea"/>
          <a:cs typeface="+mn-cs"/>
        </a:defRPr>
      </a:lvl7pPr>
      <a:lvl8pPr marL="3200368" algn="l" defTabSz="457195" rtl="0" eaLnBrk="1" latinLnBrk="0" hangingPunct="1">
        <a:defRPr sz="1800" kern="1200">
          <a:solidFill>
            <a:schemeClr val="tx1"/>
          </a:solidFill>
          <a:latin typeface="+mn-lt"/>
          <a:ea typeface="+mn-ea"/>
          <a:cs typeface="+mn-cs"/>
        </a:defRPr>
      </a:lvl8pPr>
      <a:lvl9pPr marL="3657563" algn="l" defTabSz="45719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4" name="Picture 13"/>
          <p:cNvPicPr>
            <a:picLocks/>
          </p:cNvPicPr>
          <p:nvPr userDrawn="1"/>
        </p:nvPicPr>
        <p:blipFill>
          <a:blip r:embed="rId13">
            <a:extLst>
              <a:ext uri="{28A0092B-C50C-407E-A947-70E740481C1C}">
                <a14:useLocalDpi xmlns:a14="http://schemas.microsoft.com/office/drawing/2010/main" val="0"/>
              </a:ext>
            </a:extLst>
          </a:blip>
          <a:stretch>
            <a:fillRect/>
          </a:stretch>
        </p:blipFill>
        <p:spPr>
          <a:xfrm>
            <a:off x="7661192" y="4529619"/>
            <a:ext cx="439200" cy="439200"/>
          </a:xfrm>
          <a:prstGeom prst="ellipse">
            <a:avLst/>
          </a:prstGeom>
          <a:ln w="12700">
            <a:solidFill>
              <a:schemeClr val="bg1">
                <a:lumMod val="85000"/>
              </a:schemeClr>
            </a:solidFill>
            <a:prstDash val="sysDot"/>
          </a:ln>
        </p:spPr>
      </p:pic>
      <p:sp>
        <p:nvSpPr>
          <p:cNvPr id="12" name="TextBox 11"/>
          <p:cNvSpPr txBox="1">
            <a:spLocks noChangeAspect="1"/>
          </p:cNvSpPr>
          <p:nvPr userDrawn="1"/>
        </p:nvSpPr>
        <p:spPr>
          <a:xfrm>
            <a:off x="4283968" y="4507121"/>
            <a:ext cx="3350195" cy="439199"/>
          </a:xfrm>
          <a:prstGeom prst="rect">
            <a:avLst/>
          </a:prstGeom>
          <a:noFill/>
        </p:spPr>
        <p:txBody>
          <a:bodyPr wrap="square" rtlCol="0" anchor="ctr" anchorCtr="0">
            <a:noAutofit/>
          </a:bodyPr>
          <a:lstStyle/>
          <a:p>
            <a:pPr marL="0" marR="0" indent="0" algn="r" defTabSz="457200" rtl="0" eaLnBrk="1" fontAlgn="auto" latinLnBrk="0" hangingPunct="1">
              <a:lnSpc>
                <a:spcPts val="900"/>
              </a:lnSpc>
              <a:spcBef>
                <a:spcPts val="0"/>
              </a:spcBef>
              <a:spcAft>
                <a:spcPts val="0"/>
              </a:spcAft>
              <a:buClrTx/>
              <a:buSzTx/>
              <a:buFontTx/>
              <a:buNone/>
              <a:tabLst/>
              <a:defRPr/>
            </a:pPr>
            <a:r>
              <a:rPr lang="en-US" sz="800" dirty="0">
                <a:solidFill>
                  <a:schemeClr val="bg1"/>
                </a:solidFill>
              </a:rPr>
              <a:t>Let’s talk about (rapid) threat model prototyping</a:t>
            </a:r>
            <a:endParaRPr lang="en-US" sz="800" b="0" kern="1200" dirty="0">
              <a:solidFill>
                <a:schemeClr val="bg1"/>
              </a:solidFill>
              <a:effectLst/>
              <a:latin typeface="+mn-lt"/>
              <a:ea typeface="+mn-ea"/>
              <a:cs typeface="+mn-cs"/>
            </a:endParaRPr>
          </a:p>
        </p:txBody>
      </p:sp>
      <p:pic>
        <p:nvPicPr>
          <p:cNvPr id="6" name="Picture 5">
            <a:extLst>
              <a:ext uri="{FF2B5EF4-FFF2-40B4-BE49-F238E27FC236}">
                <a16:creationId xmlns:a16="http://schemas.microsoft.com/office/drawing/2014/main" id="{C7470FFE-C74E-40FF-9077-60C20B1FA4FE}"/>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8195257" y="4254521"/>
            <a:ext cx="674366" cy="656410"/>
          </a:xfrm>
          <a:prstGeom prst="rect">
            <a:avLst/>
          </a:prstGeom>
          <a:effectLst>
            <a:outerShdw blurRad="50800" dist="304800" dir="2700000" algn="tl" rotWithShape="0">
              <a:prstClr val="black">
                <a:alpha val="40000"/>
              </a:prstClr>
            </a:outerShdw>
          </a:effectLst>
        </p:spPr>
      </p:pic>
    </p:spTree>
    <p:extLst>
      <p:ext uri="{BB962C8B-B14F-4D97-AF65-F5344CB8AC3E}">
        <p14:creationId xmlns:p14="http://schemas.microsoft.com/office/powerpoint/2010/main" val="1456368598"/>
      </p:ext>
    </p:extLst>
  </p:cSld>
  <p:clrMap bg1="lt1" tx1="dk1" bg2="lt2" tx2="dk2" accent1="accent1" accent2="accent2" accent3="accent3" accent4="accent4" accent5="accent5" accent6="accent6" hlink="hlink" folHlink="folHlink"/>
  <p:sldLayoutIdLst>
    <p:sldLayoutId id="2147483811" r:id="rId1"/>
    <p:sldLayoutId id="2147483776" r:id="rId2"/>
    <p:sldLayoutId id="2147483799" r:id="rId3"/>
    <p:sldLayoutId id="2147483794" r:id="rId4"/>
    <p:sldLayoutId id="2147483793" r:id="rId5"/>
    <p:sldLayoutId id="2147483768" r:id="rId6"/>
    <p:sldLayoutId id="2147483792" r:id="rId7"/>
    <p:sldLayoutId id="2147483791" r:id="rId8"/>
    <p:sldLayoutId id="2147483780" r:id="rId9"/>
    <p:sldLayoutId id="2147483800" r:id="rId10"/>
    <p:sldLayoutId id="21474838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a:spLocks noChangeAspect="1"/>
          </p:cNvSpPr>
          <p:nvPr userDrawn="1"/>
        </p:nvSpPr>
        <p:spPr>
          <a:xfrm>
            <a:off x="4283968" y="4507121"/>
            <a:ext cx="3350195" cy="439199"/>
          </a:xfrm>
          <a:prstGeom prst="rect">
            <a:avLst/>
          </a:prstGeom>
          <a:noFill/>
        </p:spPr>
        <p:txBody>
          <a:bodyPr wrap="square" rtlCol="0" anchor="ctr" anchorCtr="0">
            <a:noAutofit/>
          </a:bodyPr>
          <a:lstStyle/>
          <a:p>
            <a:pPr marL="0" marR="0" indent="0" algn="r" defTabSz="457200" rtl="0" eaLnBrk="1" fontAlgn="auto" latinLnBrk="0" hangingPunct="1">
              <a:lnSpc>
                <a:spcPts val="900"/>
              </a:lnSpc>
              <a:spcBef>
                <a:spcPts val="0"/>
              </a:spcBef>
              <a:spcAft>
                <a:spcPts val="0"/>
              </a:spcAft>
              <a:buClrTx/>
              <a:buSzTx/>
              <a:buFontTx/>
              <a:buNone/>
              <a:tabLst/>
              <a:defRPr/>
            </a:pPr>
            <a:r>
              <a:rPr lang="en-US" sz="800" dirty="0"/>
              <a:t>Let’s talk about (rapid) threat model prototyping</a:t>
            </a:r>
            <a:endParaRPr lang="en-US" sz="800" b="0" kern="1200" dirty="0">
              <a:solidFill>
                <a:schemeClr val="bg1">
                  <a:lumMod val="50000"/>
                </a:schemeClr>
              </a:solidFill>
              <a:effectLst/>
              <a:latin typeface="+mn-lt"/>
              <a:ea typeface="+mn-ea"/>
              <a:cs typeface="+mn-cs"/>
            </a:endParaRPr>
          </a:p>
        </p:txBody>
      </p:sp>
      <p:pic>
        <p:nvPicPr>
          <p:cNvPr id="9" name="Picture 8"/>
          <p:cNvPicPr>
            <a:picLocks/>
          </p:cNvPicPr>
          <p:nvPr userDrawn="1"/>
        </p:nvPicPr>
        <p:blipFill>
          <a:blip r:embed="rId13">
            <a:extLst>
              <a:ext uri="{28A0092B-C50C-407E-A947-70E740481C1C}">
                <a14:useLocalDpi xmlns:a14="http://schemas.microsoft.com/office/drawing/2010/main" val="0"/>
              </a:ext>
            </a:extLst>
          </a:blip>
          <a:stretch>
            <a:fillRect/>
          </a:stretch>
        </p:blipFill>
        <p:spPr>
          <a:xfrm>
            <a:off x="7661192" y="4518529"/>
            <a:ext cx="439200" cy="439200"/>
          </a:xfrm>
          <a:prstGeom prst="ellipse">
            <a:avLst/>
          </a:prstGeom>
          <a:ln w="9525">
            <a:solidFill>
              <a:schemeClr val="bg1">
                <a:lumMod val="65000"/>
              </a:schemeClr>
            </a:solidFill>
            <a:prstDash val="sysDot"/>
          </a:ln>
        </p:spPr>
      </p:pic>
      <p:pic>
        <p:nvPicPr>
          <p:cNvPr id="6" name="Picture 5">
            <a:extLst>
              <a:ext uri="{FF2B5EF4-FFF2-40B4-BE49-F238E27FC236}">
                <a16:creationId xmlns:a16="http://schemas.microsoft.com/office/drawing/2014/main" id="{69F17218-BA8F-4173-95FE-65800512E95D}"/>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8152236" y="4168433"/>
            <a:ext cx="719345" cy="700191"/>
          </a:xfrm>
          <a:prstGeom prst="rect">
            <a:avLst/>
          </a:prstGeom>
          <a:effectLst>
            <a:outerShdw blurRad="50800" dist="304800" dir="2700000" algn="tl" rotWithShape="0">
              <a:prstClr val="black">
                <a:alpha val="40000"/>
              </a:prstClr>
            </a:outerShdw>
          </a:effectLst>
        </p:spPr>
      </p:pic>
    </p:spTree>
    <p:extLst>
      <p:ext uri="{BB962C8B-B14F-4D97-AF65-F5344CB8AC3E}">
        <p14:creationId xmlns:p14="http://schemas.microsoft.com/office/powerpoint/2010/main" val="1362068146"/>
      </p:ext>
    </p:extLst>
  </p:cSld>
  <p:clrMap bg1="lt1" tx1="dk1" bg2="lt2" tx2="dk2" accent1="accent1" accent2="accent2" accent3="accent3" accent4="accent4" accent5="accent5" accent6="accent6" hlink="hlink" folHlink="folHlink"/>
  <p:sldLayoutIdLst>
    <p:sldLayoutId id="2147483782" r:id="rId1"/>
    <p:sldLayoutId id="2147483801" r:id="rId2"/>
    <p:sldLayoutId id="2147483802" r:id="rId3"/>
    <p:sldLayoutId id="2147483805" r:id="rId4"/>
    <p:sldLayoutId id="2147483806" r:id="rId5"/>
    <p:sldLayoutId id="2147483803" r:id="rId6"/>
    <p:sldLayoutId id="2147483804" r:id="rId7"/>
    <p:sldLayoutId id="2147483807" r:id="rId8"/>
    <p:sldLayoutId id="2147483808" r:id="rId9"/>
    <p:sldLayoutId id="2147483809" r:id="rId10"/>
    <p:sldLayoutId id="21474838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403648" y="4515966"/>
            <a:ext cx="439200" cy="439200"/>
          </a:xfrm>
          <a:prstGeom prst="ellipse">
            <a:avLst/>
          </a:prstGeom>
          <a:ln w="12700">
            <a:solidFill>
              <a:schemeClr val="tx1">
                <a:lumMod val="50000"/>
              </a:schemeClr>
            </a:solidFill>
            <a:prstDash val="sysDot"/>
          </a:ln>
        </p:spPr>
      </p:pic>
      <p:sp>
        <p:nvSpPr>
          <p:cNvPr id="9" name="TextBox 8"/>
          <p:cNvSpPr txBox="1">
            <a:spLocks noChangeAspect="1"/>
          </p:cNvSpPr>
          <p:nvPr userDrawn="1"/>
        </p:nvSpPr>
        <p:spPr>
          <a:xfrm>
            <a:off x="1842848" y="4515966"/>
            <a:ext cx="2592288" cy="430355"/>
          </a:xfrm>
          <a:prstGeom prst="rect">
            <a:avLst/>
          </a:prstGeom>
          <a:noFill/>
        </p:spPr>
        <p:txBody>
          <a:bodyPr wrap="square" rtlCol="0" anchor="ctr" anchorCtr="0">
            <a:noAutofit/>
          </a:bodyPr>
          <a:lstStyle/>
          <a:p>
            <a:pPr marL="0" marR="0" indent="0" algn="l" defTabSz="457200" rtl="0" eaLnBrk="1" fontAlgn="auto" latinLnBrk="0" hangingPunct="1">
              <a:lnSpc>
                <a:spcPts val="900"/>
              </a:lnSpc>
              <a:spcBef>
                <a:spcPts val="0"/>
              </a:spcBef>
              <a:spcAft>
                <a:spcPts val="0"/>
              </a:spcAft>
              <a:buClrTx/>
              <a:buSzTx/>
              <a:buFontTx/>
              <a:buNone/>
              <a:tabLst/>
              <a:defRPr/>
            </a:pPr>
            <a:r>
              <a:rPr lang="en-US" sz="800" dirty="0"/>
              <a:t>Let’s talk about (rapid) threat model prototyping</a:t>
            </a:r>
            <a:endParaRPr lang="en-US" sz="800" b="0" kern="1200" dirty="0">
              <a:solidFill>
                <a:schemeClr val="tx1">
                  <a:lumMod val="75000"/>
                </a:schemeClr>
              </a:solidFill>
              <a:effectLst/>
              <a:latin typeface="+mn-lt"/>
              <a:ea typeface="+mn-ea"/>
              <a:cs typeface="+mn-cs"/>
            </a:endParaRPr>
          </a:p>
        </p:txBody>
      </p:sp>
      <p:pic>
        <p:nvPicPr>
          <p:cNvPr id="5" name="Picture 4">
            <a:extLst>
              <a:ext uri="{FF2B5EF4-FFF2-40B4-BE49-F238E27FC236}">
                <a16:creationId xmlns:a16="http://schemas.microsoft.com/office/drawing/2014/main" id="{33CD4D1D-017C-4788-A7EB-3C80273D4AD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79512" y="4385797"/>
            <a:ext cx="575329" cy="560010"/>
          </a:xfrm>
          <a:prstGeom prst="rect">
            <a:avLst/>
          </a:prstGeom>
          <a:effectLst>
            <a:outerShdw blurRad="50800" dist="304800" dir="2700000" algn="tl" rotWithShape="0">
              <a:prstClr val="black">
                <a:alpha val="40000"/>
              </a:prstClr>
            </a:outerShdw>
          </a:effectLst>
        </p:spPr>
      </p:pic>
    </p:spTree>
    <p:extLst>
      <p:ext uri="{BB962C8B-B14F-4D97-AF65-F5344CB8AC3E}">
        <p14:creationId xmlns:p14="http://schemas.microsoft.com/office/powerpoint/2010/main" val="869004674"/>
      </p:ext>
    </p:extLst>
  </p:cSld>
  <p:clrMap bg1="dk1" tx1="lt1" bg2="dk2" tx2="lt2" accent1="accent1" accent2="accent2" accent3="accent3" accent4="accent4" accent5="accent5" accent6="accent6" hlink="hlink" folHlink="folHlink"/>
  <p:sldLayoutIdLst>
    <p:sldLayoutId id="21474837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Box 7"/>
          <p:cNvSpPr txBox="1">
            <a:spLocks noChangeAspect="1"/>
          </p:cNvSpPr>
          <p:nvPr userDrawn="1"/>
        </p:nvSpPr>
        <p:spPr>
          <a:xfrm>
            <a:off x="1842848" y="4507121"/>
            <a:ext cx="2592288" cy="439199"/>
          </a:xfrm>
          <a:prstGeom prst="rect">
            <a:avLst/>
          </a:prstGeom>
          <a:noFill/>
        </p:spPr>
        <p:txBody>
          <a:bodyPr wrap="square" rtlCol="0" anchor="ctr" anchorCtr="0">
            <a:noAutofit/>
          </a:bodyPr>
          <a:lstStyle/>
          <a:p>
            <a:pPr marL="0" marR="0" indent="0" algn="r" defTabSz="457200" rtl="0" eaLnBrk="1" fontAlgn="auto" latinLnBrk="0" hangingPunct="1">
              <a:lnSpc>
                <a:spcPts val="900"/>
              </a:lnSpc>
              <a:spcBef>
                <a:spcPts val="0"/>
              </a:spcBef>
              <a:spcAft>
                <a:spcPts val="0"/>
              </a:spcAft>
              <a:buClrTx/>
              <a:buSzTx/>
              <a:buFontTx/>
              <a:buNone/>
              <a:tabLst/>
              <a:defRPr/>
            </a:pPr>
            <a:r>
              <a:rPr lang="en-US" sz="800" dirty="0"/>
              <a:t>Let’s talk about (rapid) threat model prototyping</a:t>
            </a:r>
            <a:endParaRPr lang="en-US" sz="800" b="0" kern="1200" dirty="0">
              <a:solidFill>
                <a:schemeClr val="bg1">
                  <a:lumMod val="50000"/>
                </a:schemeClr>
              </a:solidFill>
              <a:effectLst/>
              <a:latin typeface="+mn-lt"/>
              <a:ea typeface="+mn-ea"/>
              <a:cs typeface="+mn-cs"/>
            </a:endParaRPr>
          </a:p>
        </p:txBody>
      </p:sp>
      <p:pic>
        <p:nvPicPr>
          <p:cNvPr id="6" name="Picture 5"/>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403648" y="4515966"/>
            <a:ext cx="439200" cy="439200"/>
          </a:xfrm>
          <a:prstGeom prst="ellipse">
            <a:avLst/>
          </a:prstGeom>
          <a:ln w="9525">
            <a:solidFill>
              <a:schemeClr val="bg1">
                <a:lumMod val="65000"/>
              </a:schemeClr>
            </a:solidFill>
            <a:prstDash val="sysDot"/>
          </a:ln>
        </p:spPr>
      </p:pic>
      <p:pic>
        <p:nvPicPr>
          <p:cNvPr id="7" name="Picture 6">
            <a:extLst>
              <a:ext uri="{FF2B5EF4-FFF2-40B4-BE49-F238E27FC236}">
                <a16:creationId xmlns:a16="http://schemas.microsoft.com/office/drawing/2014/main" id="{FC6FEBA7-2A44-49AC-89BB-1FB57792238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79512" y="4385797"/>
            <a:ext cx="575329" cy="560010"/>
          </a:xfrm>
          <a:prstGeom prst="rect">
            <a:avLst/>
          </a:prstGeom>
          <a:effectLst>
            <a:outerShdw blurRad="50800" dist="304800" dir="2700000" algn="tl" rotWithShape="0">
              <a:prstClr val="black">
                <a:alpha val="40000"/>
              </a:prstClr>
            </a:outerShdw>
          </a:effectLst>
        </p:spPr>
      </p:pic>
    </p:spTree>
    <p:extLst>
      <p:ext uri="{BB962C8B-B14F-4D97-AF65-F5344CB8AC3E}">
        <p14:creationId xmlns:p14="http://schemas.microsoft.com/office/powerpoint/2010/main" val="804513303"/>
      </p:ext>
    </p:extLst>
  </p:cSld>
  <p:clrMap bg1="lt1" tx1="dk1" bg2="lt2" tx2="dk2" accent1="accent1" accent2="accent2" accent3="accent3" accent4="accent4" accent5="accent5" accent6="accent6" hlink="hlink" folHlink="folHlink"/>
  <p:sldLayoutIdLst>
    <p:sldLayoutId id="214748381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a:spLocks noChangeAspect="1"/>
          </p:cNvSpPr>
          <p:nvPr userDrawn="1"/>
        </p:nvSpPr>
        <p:spPr>
          <a:xfrm>
            <a:off x="4283968" y="4507121"/>
            <a:ext cx="3350195" cy="439199"/>
          </a:xfrm>
          <a:prstGeom prst="rect">
            <a:avLst/>
          </a:prstGeom>
          <a:noFill/>
        </p:spPr>
        <p:txBody>
          <a:bodyPr wrap="square" rtlCol="0" anchor="ctr" anchorCtr="0">
            <a:noAutofit/>
          </a:bodyPr>
          <a:lstStyle/>
          <a:p>
            <a:pPr marL="0" marR="0" indent="0" algn="r" defTabSz="457200" rtl="0" eaLnBrk="1" fontAlgn="auto" latinLnBrk="0" hangingPunct="1">
              <a:lnSpc>
                <a:spcPts val="900"/>
              </a:lnSpc>
              <a:spcBef>
                <a:spcPts val="0"/>
              </a:spcBef>
              <a:spcAft>
                <a:spcPts val="0"/>
              </a:spcAft>
              <a:buClrTx/>
              <a:buSzTx/>
              <a:buFontTx/>
              <a:buNone/>
              <a:tabLst/>
              <a:defRPr/>
            </a:pPr>
            <a:r>
              <a:rPr lang="en-US" sz="800" dirty="0"/>
              <a:t>Let’s talk about (rapid) threat model prototyping</a:t>
            </a:r>
            <a:endParaRPr lang="en-US" sz="800" b="0" kern="1200" dirty="0">
              <a:solidFill>
                <a:schemeClr val="bg1">
                  <a:lumMod val="50000"/>
                </a:schemeClr>
              </a:solidFill>
              <a:effectLst/>
              <a:latin typeface="+mn-lt"/>
              <a:ea typeface="+mn-ea"/>
              <a:cs typeface="+mn-cs"/>
            </a:endParaRPr>
          </a:p>
        </p:txBody>
      </p:sp>
      <p:pic>
        <p:nvPicPr>
          <p:cNvPr id="9" name="Picture 8"/>
          <p:cNvPicPr>
            <a:picLocks/>
          </p:cNvPicPr>
          <p:nvPr userDrawn="1"/>
        </p:nvPicPr>
        <p:blipFill>
          <a:blip r:embed="rId13">
            <a:extLst>
              <a:ext uri="{28A0092B-C50C-407E-A947-70E740481C1C}">
                <a14:useLocalDpi xmlns:a14="http://schemas.microsoft.com/office/drawing/2010/main" val="0"/>
              </a:ext>
            </a:extLst>
          </a:blip>
          <a:stretch>
            <a:fillRect/>
          </a:stretch>
        </p:blipFill>
        <p:spPr>
          <a:xfrm>
            <a:off x="7661192" y="4518529"/>
            <a:ext cx="439200" cy="439200"/>
          </a:xfrm>
          <a:prstGeom prst="ellipse">
            <a:avLst/>
          </a:prstGeom>
          <a:ln w="9525">
            <a:solidFill>
              <a:schemeClr val="bg1">
                <a:lumMod val="65000"/>
              </a:schemeClr>
            </a:solidFill>
            <a:prstDash val="sysDot"/>
          </a:ln>
        </p:spPr>
      </p:pic>
      <p:pic>
        <p:nvPicPr>
          <p:cNvPr id="6" name="Picture 5">
            <a:extLst>
              <a:ext uri="{FF2B5EF4-FFF2-40B4-BE49-F238E27FC236}">
                <a16:creationId xmlns:a16="http://schemas.microsoft.com/office/drawing/2014/main" id="{69F17218-BA8F-4173-95FE-65800512E95D}"/>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8152236" y="4168433"/>
            <a:ext cx="719345" cy="700191"/>
          </a:xfrm>
          <a:prstGeom prst="rect">
            <a:avLst/>
          </a:prstGeom>
          <a:effectLst>
            <a:outerShdw blurRad="50800" dist="304800" dir="2700000" algn="tl" rotWithShape="0">
              <a:prstClr val="black">
                <a:alpha val="40000"/>
              </a:prstClr>
            </a:outerShdw>
          </a:effectLst>
        </p:spPr>
      </p:pic>
    </p:spTree>
    <p:extLst>
      <p:ext uri="{BB962C8B-B14F-4D97-AF65-F5344CB8AC3E}">
        <p14:creationId xmlns:p14="http://schemas.microsoft.com/office/powerpoint/2010/main" val="1939281047"/>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4" name="Picture 13"/>
          <p:cNvPicPr>
            <a:picLocks/>
          </p:cNvPicPr>
          <p:nvPr userDrawn="1"/>
        </p:nvPicPr>
        <p:blipFill>
          <a:blip r:embed="rId13">
            <a:extLst>
              <a:ext uri="{28A0092B-C50C-407E-A947-70E740481C1C}">
                <a14:useLocalDpi xmlns:a14="http://schemas.microsoft.com/office/drawing/2010/main" val="0"/>
              </a:ext>
            </a:extLst>
          </a:blip>
          <a:stretch>
            <a:fillRect/>
          </a:stretch>
        </p:blipFill>
        <p:spPr>
          <a:xfrm>
            <a:off x="7661192" y="4529619"/>
            <a:ext cx="439200" cy="439200"/>
          </a:xfrm>
          <a:prstGeom prst="ellipse">
            <a:avLst/>
          </a:prstGeom>
          <a:ln w="12700">
            <a:solidFill>
              <a:schemeClr val="bg1">
                <a:lumMod val="85000"/>
              </a:schemeClr>
            </a:solidFill>
            <a:prstDash val="sysDot"/>
          </a:ln>
        </p:spPr>
      </p:pic>
      <p:sp>
        <p:nvSpPr>
          <p:cNvPr id="12" name="TextBox 11"/>
          <p:cNvSpPr txBox="1">
            <a:spLocks noChangeAspect="1"/>
          </p:cNvSpPr>
          <p:nvPr userDrawn="1"/>
        </p:nvSpPr>
        <p:spPr>
          <a:xfrm>
            <a:off x="4283968" y="4507121"/>
            <a:ext cx="3350195" cy="439199"/>
          </a:xfrm>
          <a:prstGeom prst="rect">
            <a:avLst/>
          </a:prstGeom>
          <a:noFill/>
        </p:spPr>
        <p:txBody>
          <a:bodyPr wrap="square" rtlCol="0" anchor="ctr" anchorCtr="0">
            <a:noAutofit/>
          </a:bodyPr>
          <a:lstStyle/>
          <a:p>
            <a:pPr marL="0" marR="0" indent="0" algn="r" defTabSz="457200" rtl="0" eaLnBrk="1" fontAlgn="auto" latinLnBrk="0" hangingPunct="1">
              <a:lnSpc>
                <a:spcPts val="900"/>
              </a:lnSpc>
              <a:spcBef>
                <a:spcPts val="0"/>
              </a:spcBef>
              <a:spcAft>
                <a:spcPts val="0"/>
              </a:spcAft>
              <a:buClrTx/>
              <a:buSzTx/>
              <a:buFontTx/>
              <a:buNone/>
              <a:tabLst/>
              <a:defRPr/>
            </a:pPr>
            <a:r>
              <a:rPr lang="en-US" sz="800" dirty="0">
                <a:solidFill>
                  <a:schemeClr val="bg1"/>
                </a:solidFill>
              </a:rPr>
              <a:t>Let’s talk about (rapid) threat model prototyping</a:t>
            </a:r>
            <a:endParaRPr lang="en-US" sz="800" b="0" kern="1200" dirty="0">
              <a:solidFill>
                <a:schemeClr val="bg1"/>
              </a:solidFill>
              <a:effectLst/>
              <a:latin typeface="+mn-lt"/>
              <a:ea typeface="+mn-ea"/>
              <a:cs typeface="+mn-cs"/>
            </a:endParaRPr>
          </a:p>
        </p:txBody>
      </p:sp>
      <p:pic>
        <p:nvPicPr>
          <p:cNvPr id="6" name="Picture 5">
            <a:extLst>
              <a:ext uri="{FF2B5EF4-FFF2-40B4-BE49-F238E27FC236}">
                <a16:creationId xmlns:a16="http://schemas.microsoft.com/office/drawing/2014/main" id="{C7470FFE-C74E-40FF-9077-60C20B1FA4FE}"/>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8195257" y="4254521"/>
            <a:ext cx="674366" cy="656410"/>
          </a:xfrm>
          <a:prstGeom prst="rect">
            <a:avLst/>
          </a:prstGeom>
          <a:effectLst>
            <a:outerShdw blurRad="50800" dist="304800" dir="2700000" algn="tl" rotWithShape="0">
              <a:prstClr val="black">
                <a:alpha val="40000"/>
              </a:prstClr>
            </a:outerShdw>
          </a:effectLst>
        </p:spPr>
      </p:pic>
    </p:spTree>
    <p:extLst>
      <p:ext uri="{BB962C8B-B14F-4D97-AF65-F5344CB8AC3E}">
        <p14:creationId xmlns:p14="http://schemas.microsoft.com/office/powerpoint/2010/main" val="3939103326"/>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56.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35.xml"/><Relationship Id="rId5" Type="http://schemas.openxmlformats.org/officeDocument/2006/relationships/image" Target="../media/image22.tiff"/><Relationship Id="rId4" Type="http://schemas.openxmlformats.org/officeDocument/2006/relationships/image" Target="../media/image21.tiff"/></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45.xml"/><Relationship Id="rId4" Type="http://schemas.openxmlformats.org/officeDocument/2006/relationships/image" Target="../media/image27.tiff"/></Relationships>
</file>

<file path=ppt/slides/_rels/slide1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4.xml"/><Relationship Id="rId1" Type="http://schemas.openxmlformats.org/officeDocument/2006/relationships/slideLayout" Target="../slideLayouts/slideLayout45.xml"/><Relationship Id="rId4" Type="http://schemas.openxmlformats.org/officeDocument/2006/relationships/image" Target="../media/image29.tiff"/></Relationships>
</file>

<file path=ppt/slides/_rels/slide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hyperlink" Target="https://creativecommons.org/licenses/by-nc-sa/4.0/" TargetMode="Externa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32.tiff"/></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37.svg"/></Relationships>
</file>

<file path=ppt/slides/_rels/slide2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7.sv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37.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2.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32.xml"/><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37.sv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2.xml"/><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2.xml"/><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2.xml"/><Relationship Id="rId5" Type="http://schemas.openxmlformats.org/officeDocument/2006/relationships/image" Target="../media/image41.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2.xml"/><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2.xml"/><Relationship Id="rId5" Type="http://schemas.openxmlformats.org/officeDocument/2006/relationships/image" Target="../media/image41.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2.xml"/><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37.svg"/></Relationships>
</file>

<file path=ppt/slides/_rels/slide4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5.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2.xml"/><Relationship Id="rId5" Type="http://schemas.openxmlformats.org/officeDocument/2006/relationships/image" Target="../media/image41.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37.svg"/></Relationships>
</file>

<file path=ppt/slides/_rels/slide52.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hyperlink" Target="mailto:Geoff.hill@Tutamantic.com" TargetMode="Externa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a:t>Geoffrey Hill, Tutamantic</a:t>
            </a:r>
          </a:p>
        </p:txBody>
      </p:sp>
      <p:sp>
        <p:nvSpPr>
          <p:cNvPr id="9" name="Text Placeholder 8"/>
          <p:cNvSpPr>
            <a:spLocks noGrp="1"/>
          </p:cNvSpPr>
          <p:nvPr>
            <p:ph type="body" sz="quarter" idx="11"/>
          </p:nvPr>
        </p:nvSpPr>
        <p:spPr/>
        <p:txBody>
          <a:bodyPr/>
          <a:lstStyle/>
          <a:p>
            <a:r>
              <a:rPr lang="en-US" dirty="0"/>
              <a:t>Let’s talk about (rapid) threat model prototyping</a:t>
            </a:r>
          </a:p>
          <a:p>
            <a:endParaRPr lang="en-US" dirty="0"/>
          </a:p>
        </p:txBody>
      </p:sp>
      <p:pic>
        <p:nvPicPr>
          <p:cNvPr id="3" name="Picture Placeholder 2">
            <a:extLst>
              <a:ext uri="{FF2B5EF4-FFF2-40B4-BE49-F238E27FC236}">
                <a16:creationId xmlns:a16="http://schemas.microsoft.com/office/drawing/2014/main" id="{948D48BD-9B03-444E-AF79-E41D9E35470E}"/>
              </a:ext>
            </a:extLst>
          </p:cNvPr>
          <p:cNvPicPr>
            <a:picLocks noGrp="1" noChangeAspect="1"/>
          </p:cNvPicPr>
          <p:nvPr>
            <p:ph type="pic" sz="quarter" idx="12"/>
          </p:nvPr>
        </p:nvPicPr>
        <p:blipFill>
          <a:blip r:embed="rId2"/>
          <a:srcRect t="16681" b="16681"/>
          <a:stretch>
            <a:fillRect/>
          </a:stretch>
        </p:blipFill>
        <p:spPr/>
      </p:pic>
    </p:spTree>
    <p:extLst>
      <p:ext uri="{BB962C8B-B14F-4D97-AF65-F5344CB8AC3E}">
        <p14:creationId xmlns:p14="http://schemas.microsoft.com/office/powerpoint/2010/main" val="90216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007" y="1347614"/>
            <a:ext cx="2931977" cy="3168352"/>
          </a:xfrm>
        </p:spPr>
        <p:txBody>
          <a:bodyPr>
            <a:normAutofit fontScale="90000"/>
          </a:bodyPr>
          <a:lstStyle/>
          <a:p>
            <a:r>
              <a:rPr lang="en-GB" dirty="0">
                <a:solidFill>
                  <a:schemeClr val="bg1"/>
                </a:solidFill>
              </a:rPr>
              <a:t>Threat </a:t>
            </a:r>
            <a:r>
              <a:rPr lang="en-GB" dirty="0" err="1">
                <a:solidFill>
                  <a:schemeClr val="bg1"/>
                </a:solidFill>
              </a:rPr>
              <a:t>Modeling</a:t>
            </a:r>
            <a:r>
              <a:rPr lang="en-GB" dirty="0">
                <a:solidFill>
                  <a:schemeClr val="bg1"/>
                </a:solidFill>
              </a:rPr>
              <a:t> should apply </a:t>
            </a:r>
            <a:br>
              <a:rPr lang="en-GB" dirty="0">
                <a:solidFill>
                  <a:schemeClr val="bg1"/>
                </a:solidFill>
              </a:rPr>
            </a:br>
            <a:r>
              <a:rPr lang="en-GB" dirty="0">
                <a:solidFill>
                  <a:schemeClr val="bg1"/>
                </a:solidFill>
              </a:rPr>
              <a:t>SSDLC principles</a:t>
            </a:r>
          </a:p>
        </p:txBody>
      </p:sp>
      <p:pic>
        <p:nvPicPr>
          <p:cNvPr id="4" name="Picture 3">
            <a:extLst>
              <a:ext uri="{FF2B5EF4-FFF2-40B4-BE49-F238E27FC236}">
                <a16:creationId xmlns:a16="http://schemas.microsoft.com/office/drawing/2014/main" id="{72F0C2F3-2131-F546-9971-5DCDDB85BD44}"/>
              </a:ext>
            </a:extLst>
          </p:cNvPr>
          <p:cNvPicPr>
            <a:picLocks noChangeAspect="1"/>
          </p:cNvPicPr>
          <p:nvPr/>
        </p:nvPicPr>
        <p:blipFill>
          <a:blip r:embed="rId2"/>
          <a:stretch>
            <a:fillRect/>
          </a:stretch>
        </p:blipFill>
        <p:spPr>
          <a:xfrm>
            <a:off x="3303439" y="456427"/>
            <a:ext cx="1268561" cy="1014848"/>
          </a:xfrm>
          <a:prstGeom prst="rect">
            <a:avLst/>
          </a:prstGeom>
        </p:spPr>
      </p:pic>
      <p:sp>
        <p:nvSpPr>
          <p:cNvPr id="8" name="Content Placeholder 2">
            <a:extLst>
              <a:ext uri="{FF2B5EF4-FFF2-40B4-BE49-F238E27FC236}">
                <a16:creationId xmlns:a16="http://schemas.microsoft.com/office/drawing/2014/main" id="{33A05304-7DC2-6945-AF1D-2631C6E40074}"/>
              </a:ext>
            </a:extLst>
          </p:cNvPr>
          <p:cNvSpPr>
            <a:spLocks noGrp="1"/>
          </p:cNvSpPr>
          <p:nvPr>
            <p:ph idx="1"/>
          </p:nvPr>
        </p:nvSpPr>
        <p:spPr>
          <a:xfrm>
            <a:off x="4873124" y="1981137"/>
            <a:ext cx="3453869" cy="2343151"/>
          </a:xfrm>
        </p:spPr>
        <p:txBody>
          <a:bodyPr>
            <a:normAutofit fontScale="77500" lnSpcReduction="20000"/>
          </a:bodyPr>
          <a:lstStyle/>
          <a:p>
            <a:r>
              <a:rPr lang="en-GB" sz="1800" b="1" u="sng" dirty="0">
                <a:solidFill>
                  <a:schemeClr val="bg1"/>
                </a:solidFill>
              </a:rPr>
              <a:t>secure by design</a:t>
            </a:r>
          </a:p>
          <a:p>
            <a:pPr lvl="1"/>
            <a:r>
              <a:rPr lang="en-GB" dirty="0" err="1">
                <a:solidFill>
                  <a:schemeClr val="bg1"/>
                </a:solidFill>
              </a:rPr>
              <a:t>Defense</a:t>
            </a:r>
            <a:r>
              <a:rPr lang="en-GB" dirty="0">
                <a:solidFill>
                  <a:schemeClr val="bg1"/>
                </a:solidFill>
              </a:rPr>
              <a:t> in depth</a:t>
            </a:r>
          </a:p>
          <a:p>
            <a:r>
              <a:rPr lang="en-GB" sz="1650" b="1" u="sng" dirty="0">
                <a:solidFill>
                  <a:schemeClr val="bg1"/>
                </a:solidFill>
              </a:rPr>
              <a:t>Secure by default</a:t>
            </a:r>
          </a:p>
          <a:p>
            <a:pPr lvl="1"/>
            <a:r>
              <a:rPr lang="en-GB" dirty="0">
                <a:solidFill>
                  <a:schemeClr val="bg1"/>
                </a:solidFill>
              </a:rPr>
              <a:t>Principle of Identity</a:t>
            </a:r>
          </a:p>
          <a:p>
            <a:pPr lvl="1"/>
            <a:r>
              <a:rPr lang="en-GB" dirty="0">
                <a:solidFill>
                  <a:schemeClr val="bg1"/>
                </a:solidFill>
              </a:rPr>
              <a:t>Principle of Least privilege</a:t>
            </a:r>
          </a:p>
          <a:p>
            <a:r>
              <a:rPr lang="en-GB" sz="1650" b="1" u="sng" dirty="0">
                <a:solidFill>
                  <a:schemeClr val="bg1"/>
                </a:solidFill>
              </a:rPr>
              <a:t>Secure in deployment</a:t>
            </a:r>
          </a:p>
          <a:p>
            <a:pPr lvl="1"/>
            <a:r>
              <a:rPr lang="en-GB" dirty="0">
                <a:solidFill>
                  <a:schemeClr val="bg1"/>
                </a:solidFill>
              </a:rPr>
              <a:t>Endpoints and Ports</a:t>
            </a:r>
          </a:p>
          <a:p>
            <a:pPr lvl="1"/>
            <a:r>
              <a:rPr lang="en-GB" dirty="0">
                <a:solidFill>
                  <a:schemeClr val="bg1"/>
                </a:solidFill>
              </a:rPr>
              <a:t>Communication protocols</a:t>
            </a:r>
          </a:p>
        </p:txBody>
      </p:sp>
    </p:spTree>
    <p:extLst>
      <p:ext uri="{BB962C8B-B14F-4D97-AF65-F5344CB8AC3E}">
        <p14:creationId xmlns:p14="http://schemas.microsoft.com/office/powerpoint/2010/main" val="2095810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796" y="472128"/>
            <a:ext cx="2445503" cy="3715450"/>
          </a:xfrm>
        </p:spPr>
        <p:txBody>
          <a:bodyPr>
            <a:noAutofit/>
          </a:bodyPr>
          <a:lstStyle/>
          <a:p>
            <a:r>
              <a:rPr lang="en-GB" sz="3200" dirty="0">
                <a:solidFill>
                  <a:schemeClr val="bg1"/>
                </a:solidFill>
              </a:rPr>
              <a:t>Threat </a:t>
            </a:r>
            <a:r>
              <a:rPr lang="en-GB" sz="3200" dirty="0" err="1">
                <a:solidFill>
                  <a:schemeClr val="bg1"/>
                </a:solidFill>
              </a:rPr>
              <a:t>Modeling</a:t>
            </a:r>
            <a:r>
              <a:rPr lang="en-GB" sz="3200" dirty="0">
                <a:solidFill>
                  <a:schemeClr val="bg1"/>
                </a:solidFill>
              </a:rPr>
              <a:t> should map these relationships graphically</a:t>
            </a:r>
          </a:p>
        </p:txBody>
      </p:sp>
      <p:pic>
        <p:nvPicPr>
          <p:cNvPr id="4" name="Picture 3"/>
          <p:cNvPicPr>
            <a:picLocks noChangeAspect="1"/>
          </p:cNvPicPr>
          <p:nvPr/>
        </p:nvPicPr>
        <p:blipFill>
          <a:blip r:embed="rId2"/>
          <a:stretch>
            <a:fillRect/>
          </a:stretch>
        </p:blipFill>
        <p:spPr>
          <a:xfrm>
            <a:off x="3115573" y="272532"/>
            <a:ext cx="5656055" cy="4668416"/>
          </a:xfrm>
          <a:prstGeom prst="rect">
            <a:avLst/>
          </a:prstGeom>
        </p:spPr>
      </p:pic>
      <p:cxnSp>
        <p:nvCxnSpPr>
          <p:cNvPr id="5" name="Straight Arrow Connector 4">
            <a:extLst>
              <a:ext uri="{FF2B5EF4-FFF2-40B4-BE49-F238E27FC236}">
                <a16:creationId xmlns:a16="http://schemas.microsoft.com/office/drawing/2014/main" id="{355C0728-007A-4819-BC0C-5FF2BF9E79D9}"/>
              </a:ext>
            </a:extLst>
          </p:cNvPr>
          <p:cNvCxnSpPr>
            <a:cxnSpLocks/>
          </p:cNvCxnSpPr>
          <p:nvPr/>
        </p:nvCxnSpPr>
        <p:spPr>
          <a:xfrm flipV="1">
            <a:off x="4894385" y="1548580"/>
            <a:ext cx="0" cy="190679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4139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739" y="224517"/>
            <a:ext cx="8610429" cy="1486718"/>
          </a:xfrm>
        </p:spPr>
        <p:txBody>
          <a:bodyPr>
            <a:noAutofit/>
          </a:bodyPr>
          <a:lstStyle/>
          <a:p>
            <a:r>
              <a:rPr lang="en-GB" sz="2800" dirty="0">
                <a:solidFill>
                  <a:schemeClr val="bg1"/>
                </a:solidFill>
              </a:rPr>
              <a:t>           Threat </a:t>
            </a:r>
            <a:r>
              <a:rPr lang="en-GB" sz="2800" dirty="0" err="1">
                <a:solidFill>
                  <a:schemeClr val="bg1"/>
                </a:solidFill>
              </a:rPr>
              <a:t>Modeling</a:t>
            </a:r>
            <a:r>
              <a:rPr lang="en-GB" sz="2800" dirty="0">
                <a:solidFill>
                  <a:schemeClr val="bg1"/>
                </a:solidFill>
              </a:rPr>
              <a:t> should expose</a:t>
            </a:r>
            <a:br>
              <a:rPr lang="en-GB" sz="2800" dirty="0">
                <a:solidFill>
                  <a:schemeClr val="bg1"/>
                </a:solidFill>
              </a:rPr>
            </a:br>
            <a:br>
              <a:rPr lang="en-GB" sz="2800" dirty="0">
                <a:solidFill>
                  <a:schemeClr val="bg1"/>
                </a:solidFill>
              </a:rPr>
            </a:br>
            <a:r>
              <a:rPr lang="en-GB" sz="2800" dirty="0">
                <a:solidFill>
                  <a:schemeClr val="bg1"/>
                </a:solidFill>
              </a:rPr>
              <a:t> </a:t>
            </a:r>
            <a:br>
              <a:rPr lang="en-GB" sz="2800" dirty="0">
                <a:solidFill>
                  <a:schemeClr val="bg1"/>
                </a:solidFill>
              </a:rPr>
            </a:br>
            <a:r>
              <a:rPr lang="en-GB" sz="2800" dirty="0">
                <a:solidFill>
                  <a:schemeClr val="bg1"/>
                </a:solidFill>
              </a:rPr>
              <a:t>		Flaws 					versus bugs</a:t>
            </a:r>
          </a:p>
        </p:txBody>
      </p:sp>
      <p:pic>
        <p:nvPicPr>
          <p:cNvPr id="5" name="Picture 4"/>
          <p:cNvPicPr>
            <a:picLocks noChangeAspect="1"/>
          </p:cNvPicPr>
          <p:nvPr/>
        </p:nvPicPr>
        <p:blipFill>
          <a:blip r:embed="rId3"/>
          <a:stretch>
            <a:fillRect/>
          </a:stretch>
        </p:blipFill>
        <p:spPr>
          <a:xfrm>
            <a:off x="715298" y="1973000"/>
            <a:ext cx="3234516" cy="2210991"/>
          </a:xfrm>
          <a:prstGeom prst="rect">
            <a:avLst/>
          </a:prstGeom>
        </p:spPr>
      </p:pic>
      <p:pic>
        <p:nvPicPr>
          <p:cNvPr id="7" name="Picture 6"/>
          <p:cNvPicPr>
            <a:picLocks noChangeAspect="1"/>
          </p:cNvPicPr>
          <p:nvPr/>
        </p:nvPicPr>
        <p:blipFill>
          <a:blip r:embed="rId4"/>
          <a:stretch>
            <a:fillRect/>
          </a:stretch>
        </p:blipFill>
        <p:spPr>
          <a:xfrm>
            <a:off x="4316254" y="1973000"/>
            <a:ext cx="3929063" cy="2200275"/>
          </a:xfrm>
          <a:prstGeom prst="rect">
            <a:avLst/>
          </a:prstGeom>
        </p:spPr>
      </p:pic>
    </p:spTree>
    <p:extLst>
      <p:ext uri="{BB962C8B-B14F-4D97-AF65-F5344CB8AC3E}">
        <p14:creationId xmlns:p14="http://schemas.microsoft.com/office/powerpoint/2010/main" val="2445086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021616526"/>
              </p:ext>
            </p:extLst>
          </p:nvPr>
        </p:nvGraphicFramePr>
        <p:xfrm>
          <a:off x="1851356" y="788914"/>
          <a:ext cx="4840706" cy="3475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A3F9252E-4918-49BE-8EC2-601337FDE3D8}"/>
              </a:ext>
            </a:extLst>
          </p:cNvPr>
          <p:cNvSpPr/>
          <p:nvPr/>
        </p:nvSpPr>
        <p:spPr>
          <a:xfrm>
            <a:off x="6429602" y="2311815"/>
            <a:ext cx="2708818" cy="415498"/>
          </a:xfrm>
          <a:prstGeom prst="rect">
            <a:avLst/>
          </a:prstGeom>
        </p:spPr>
        <p:txBody>
          <a:bodyPr wrap="none">
            <a:spAutoFit/>
          </a:bodyPr>
          <a:lstStyle/>
          <a:p>
            <a:r>
              <a:rPr lang="en-US" sz="2100" b="1" dirty="0">
                <a:solidFill>
                  <a:schemeClr val="bg1"/>
                </a:solidFill>
              </a:rPr>
              <a:t>Use threat framework </a:t>
            </a:r>
            <a:endParaRPr lang="en-GB" sz="2100" dirty="0">
              <a:solidFill>
                <a:schemeClr val="bg1"/>
              </a:solidFill>
            </a:endParaRPr>
          </a:p>
        </p:txBody>
      </p:sp>
      <p:sp>
        <p:nvSpPr>
          <p:cNvPr id="9" name="Rectangle 8">
            <a:extLst>
              <a:ext uri="{FF2B5EF4-FFF2-40B4-BE49-F238E27FC236}">
                <a16:creationId xmlns:a16="http://schemas.microsoft.com/office/drawing/2014/main" id="{C06F0B41-F597-42D0-A51E-497FE7111C3A}"/>
              </a:ext>
            </a:extLst>
          </p:cNvPr>
          <p:cNvSpPr/>
          <p:nvPr/>
        </p:nvSpPr>
        <p:spPr>
          <a:xfrm>
            <a:off x="5355859" y="2894618"/>
            <a:ext cx="3827715" cy="415498"/>
          </a:xfrm>
          <a:prstGeom prst="rect">
            <a:avLst/>
          </a:prstGeom>
        </p:spPr>
        <p:txBody>
          <a:bodyPr wrap="none">
            <a:spAutoFit/>
          </a:bodyPr>
          <a:lstStyle/>
          <a:p>
            <a:pPr lvl="1"/>
            <a:r>
              <a:rPr lang="en-US" sz="2100" b="1" dirty="0">
                <a:solidFill>
                  <a:schemeClr val="bg1"/>
                </a:solidFill>
              </a:rPr>
              <a:t>Security Control mismatches</a:t>
            </a:r>
          </a:p>
        </p:txBody>
      </p:sp>
      <p:sp>
        <p:nvSpPr>
          <p:cNvPr id="10" name="Rectangle 9">
            <a:extLst>
              <a:ext uri="{FF2B5EF4-FFF2-40B4-BE49-F238E27FC236}">
                <a16:creationId xmlns:a16="http://schemas.microsoft.com/office/drawing/2014/main" id="{EFD0AED1-2461-4849-A7EB-C4E3A7336531}"/>
              </a:ext>
            </a:extLst>
          </p:cNvPr>
          <p:cNvSpPr/>
          <p:nvPr/>
        </p:nvSpPr>
        <p:spPr>
          <a:xfrm>
            <a:off x="2800629" y="3856657"/>
            <a:ext cx="945067" cy="415498"/>
          </a:xfrm>
          <a:prstGeom prst="rect">
            <a:avLst/>
          </a:prstGeom>
        </p:spPr>
        <p:txBody>
          <a:bodyPr wrap="none">
            <a:spAutoFit/>
          </a:bodyPr>
          <a:lstStyle/>
          <a:p>
            <a:r>
              <a:rPr lang="en-US" sz="2100" b="1" dirty="0">
                <a:solidFill>
                  <a:schemeClr val="bg1"/>
                </a:solidFill>
              </a:rPr>
              <a:t>Accept</a:t>
            </a:r>
            <a:endParaRPr lang="en-GB" sz="2100" dirty="0">
              <a:solidFill>
                <a:schemeClr val="bg1"/>
              </a:solidFill>
            </a:endParaRPr>
          </a:p>
        </p:txBody>
      </p:sp>
      <p:sp>
        <p:nvSpPr>
          <p:cNvPr id="11" name="Rectangle 10">
            <a:extLst>
              <a:ext uri="{FF2B5EF4-FFF2-40B4-BE49-F238E27FC236}">
                <a16:creationId xmlns:a16="http://schemas.microsoft.com/office/drawing/2014/main" id="{2603A1A0-948D-47F1-87EE-F1963B487394}"/>
              </a:ext>
            </a:extLst>
          </p:cNvPr>
          <p:cNvSpPr/>
          <p:nvPr/>
        </p:nvSpPr>
        <p:spPr>
          <a:xfrm>
            <a:off x="4754536" y="3939088"/>
            <a:ext cx="1006238" cy="415498"/>
          </a:xfrm>
          <a:prstGeom prst="rect">
            <a:avLst/>
          </a:prstGeom>
        </p:spPr>
        <p:txBody>
          <a:bodyPr wrap="none">
            <a:spAutoFit/>
          </a:bodyPr>
          <a:lstStyle/>
          <a:p>
            <a:r>
              <a:rPr lang="en-US" sz="2100" b="1" dirty="0">
                <a:solidFill>
                  <a:schemeClr val="bg1"/>
                </a:solidFill>
              </a:rPr>
              <a:t>Reduce</a:t>
            </a:r>
            <a:endParaRPr lang="en-GB" sz="2100" dirty="0">
              <a:solidFill>
                <a:schemeClr val="bg1"/>
              </a:solidFill>
            </a:endParaRPr>
          </a:p>
        </p:txBody>
      </p:sp>
      <p:sp>
        <p:nvSpPr>
          <p:cNvPr id="12" name="Rectangle 11">
            <a:extLst>
              <a:ext uri="{FF2B5EF4-FFF2-40B4-BE49-F238E27FC236}">
                <a16:creationId xmlns:a16="http://schemas.microsoft.com/office/drawing/2014/main" id="{665D085C-D72F-4958-AF37-887DC7403C36}"/>
              </a:ext>
            </a:extLst>
          </p:cNvPr>
          <p:cNvSpPr/>
          <p:nvPr/>
        </p:nvSpPr>
        <p:spPr>
          <a:xfrm>
            <a:off x="840989" y="4292578"/>
            <a:ext cx="3361946" cy="415498"/>
          </a:xfrm>
          <a:prstGeom prst="rect">
            <a:avLst/>
          </a:prstGeom>
        </p:spPr>
        <p:txBody>
          <a:bodyPr wrap="none">
            <a:spAutoFit/>
          </a:bodyPr>
          <a:lstStyle/>
          <a:p>
            <a:r>
              <a:rPr lang="en-US" sz="2100" b="1" dirty="0">
                <a:solidFill>
                  <a:schemeClr val="bg1"/>
                </a:solidFill>
              </a:rPr>
              <a:t>(Use Security Requirements)</a:t>
            </a:r>
            <a:endParaRPr lang="en-GB" sz="2100" dirty="0">
              <a:solidFill>
                <a:schemeClr val="bg1"/>
              </a:solidFill>
            </a:endParaRPr>
          </a:p>
        </p:txBody>
      </p:sp>
      <p:sp>
        <p:nvSpPr>
          <p:cNvPr id="13" name="Rectangle 12">
            <a:extLst>
              <a:ext uri="{FF2B5EF4-FFF2-40B4-BE49-F238E27FC236}">
                <a16:creationId xmlns:a16="http://schemas.microsoft.com/office/drawing/2014/main" id="{BBB3937C-695F-4A43-8622-6E5355C022B9}"/>
              </a:ext>
            </a:extLst>
          </p:cNvPr>
          <p:cNvSpPr/>
          <p:nvPr/>
        </p:nvSpPr>
        <p:spPr>
          <a:xfrm>
            <a:off x="-109061" y="2057633"/>
            <a:ext cx="2677977" cy="415498"/>
          </a:xfrm>
          <a:prstGeom prst="rect">
            <a:avLst/>
          </a:prstGeom>
        </p:spPr>
        <p:txBody>
          <a:bodyPr wrap="none">
            <a:spAutoFit/>
          </a:bodyPr>
          <a:lstStyle/>
          <a:p>
            <a:pPr lvl="1"/>
            <a:r>
              <a:rPr lang="en-US" sz="2100" b="1" dirty="0">
                <a:solidFill>
                  <a:schemeClr val="bg1"/>
                </a:solidFill>
              </a:rPr>
              <a:t>Static code review</a:t>
            </a:r>
          </a:p>
        </p:txBody>
      </p:sp>
      <p:sp>
        <p:nvSpPr>
          <p:cNvPr id="14" name="Rectangle 13">
            <a:extLst>
              <a:ext uri="{FF2B5EF4-FFF2-40B4-BE49-F238E27FC236}">
                <a16:creationId xmlns:a16="http://schemas.microsoft.com/office/drawing/2014/main" id="{5AA07F5A-1C01-4FEC-97B9-3BF0674BF35F}"/>
              </a:ext>
            </a:extLst>
          </p:cNvPr>
          <p:cNvSpPr/>
          <p:nvPr/>
        </p:nvSpPr>
        <p:spPr>
          <a:xfrm>
            <a:off x="1555672" y="2541895"/>
            <a:ext cx="966290" cy="415498"/>
          </a:xfrm>
          <a:prstGeom prst="rect">
            <a:avLst/>
          </a:prstGeom>
        </p:spPr>
        <p:txBody>
          <a:bodyPr wrap="none">
            <a:spAutoFit/>
          </a:bodyPr>
          <a:lstStyle/>
          <a:p>
            <a:r>
              <a:rPr lang="en-US" sz="2100" b="1" dirty="0">
                <a:solidFill>
                  <a:schemeClr val="bg1"/>
                </a:solidFill>
              </a:rPr>
              <a:t>Testing</a:t>
            </a:r>
            <a:endParaRPr lang="en-GB" sz="2100" dirty="0">
              <a:solidFill>
                <a:schemeClr val="bg1"/>
              </a:solidFill>
            </a:endParaRPr>
          </a:p>
        </p:txBody>
      </p:sp>
      <p:sp>
        <p:nvSpPr>
          <p:cNvPr id="16" name="Rectangle 15">
            <a:extLst>
              <a:ext uri="{FF2B5EF4-FFF2-40B4-BE49-F238E27FC236}">
                <a16:creationId xmlns:a16="http://schemas.microsoft.com/office/drawing/2014/main" id="{418718F9-E42A-422D-A22D-54B82636CEF9}"/>
              </a:ext>
            </a:extLst>
          </p:cNvPr>
          <p:cNvSpPr/>
          <p:nvPr/>
        </p:nvSpPr>
        <p:spPr>
          <a:xfrm>
            <a:off x="1748835" y="114993"/>
            <a:ext cx="3048656" cy="392415"/>
          </a:xfrm>
          <a:prstGeom prst="rect">
            <a:avLst/>
          </a:prstGeom>
          <a:noFill/>
        </p:spPr>
        <p:txBody>
          <a:bodyPr wrap="none" lIns="68580" tIns="34290" rIns="68580" bIns="34290">
            <a:spAutoFit/>
          </a:bodyPr>
          <a:lstStyle/>
          <a:p>
            <a:pPr algn="ctr"/>
            <a:r>
              <a:rPr lang="en-US" sz="21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Understand Zones of trust</a:t>
            </a:r>
            <a:endParaRPr lang="en-GB" sz="21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7" name="Rectangle 16">
            <a:extLst>
              <a:ext uri="{FF2B5EF4-FFF2-40B4-BE49-F238E27FC236}">
                <a16:creationId xmlns:a16="http://schemas.microsoft.com/office/drawing/2014/main" id="{4294FA1A-C8AD-4579-8271-0451A27A428F}"/>
              </a:ext>
            </a:extLst>
          </p:cNvPr>
          <p:cNvSpPr/>
          <p:nvPr/>
        </p:nvSpPr>
        <p:spPr>
          <a:xfrm>
            <a:off x="4697036" y="451954"/>
            <a:ext cx="1715855" cy="392415"/>
          </a:xfrm>
          <a:prstGeom prst="rect">
            <a:avLst/>
          </a:prstGeom>
          <a:noFill/>
        </p:spPr>
        <p:txBody>
          <a:bodyPr wrap="none" lIns="68580" tIns="34290" rIns="68580" bIns="34290">
            <a:spAutoFit/>
          </a:bodyPr>
          <a:lstStyle/>
          <a:p>
            <a:pPr algn="ctr"/>
            <a:r>
              <a:rPr lang="en-US" sz="21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Dependencies</a:t>
            </a:r>
            <a:endParaRPr lang="en-GB" sz="21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779876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724FA4-0753-4A8C-9EAF-59D230EA5441}"/>
              </a:ext>
            </a:extLst>
          </p:cNvPr>
          <p:cNvSpPr/>
          <p:nvPr/>
        </p:nvSpPr>
        <p:spPr>
          <a:xfrm>
            <a:off x="2286000" y="2248585"/>
            <a:ext cx="5310336" cy="1200329"/>
          </a:xfrm>
          <a:prstGeom prst="rect">
            <a:avLst/>
          </a:prstGeom>
        </p:spPr>
        <p:txBody>
          <a:bodyPr wrap="square">
            <a:spAutoFit/>
          </a:bodyPr>
          <a:lstStyle/>
          <a:p>
            <a:r>
              <a:rPr lang="en-US" sz="3600" dirty="0">
                <a:solidFill>
                  <a:schemeClr val="bg1"/>
                </a:solidFill>
              </a:rPr>
              <a:t>WHERE TRADITIONAL Threat modeling </a:t>
            </a:r>
            <a:r>
              <a:rPr lang="en-US" sz="3600" b="1" u="sng" dirty="0">
                <a:solidFill>
                  <a:schemeClr val="bg1"/>
                </a:solidFill>
              </a:rPr>
              <a:t>FAILS</a:t>
            </a:r>
            <a:r>
              <a:rPr lang="en-US" sz="3600" dirty="0">
                <a:solidFill>
                  <a:schemeClr val="bg1"/>
                </a:solidFill>
              </a:rPr>
              <a:t> US</a:t>
            </a:r>
            <a:endParaRPr lang="en-GB" sz="3600" dirty="0">
              <a:solidFill>
                <a:schemeClr val="bg1"/>
              </a:solidFill>
            </a:endParaRPr>
          </a:p>
        </p:txBody>
      </p:sp>
    </p:spTree>
    <p:extLst>
      <p:ext uri="{BB962C8B-B14F-4D97-AF65-F5344CB8AC3E}">
        <p14:creationId xmlns:p14="http://schemas.microsoft.com/office/powerpoint/2010/main" val="91013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BC3212-8874-6A4E-B082-152C61410F4B}"/>
              </a:ext>
            </a:extLst>
          </p:cNvPr>
          <p:cNvPicPr>
            <a:picLocks noChangeAspect="1"/>
          </p:cNvPicPr>
          <p:nvPr/>
        </p:nvPicPr>
        <p:blipFill>
          <a:blip r:embed="rId2">
            <a:duotone>
              <a:schemeClr val="accent2">
                <a:shade val="45000"/>
                <a:satMod val="135000"/>
              </a:schemeClr>
              <a:prstClr val="white"/>
            </a:duotone>
          </a:blip>
          <a:stretch>
            <a:fillRect/>
          </a:stretch>
        </p:blipFill>
        <p:spPr>
          <a:xfrm>
            <a:off x="915110" y="1814201"/>
            <a:ext cx="3667125" cy="3667125"/>
          </a:xfrm>
          <a:prstGeom prst="rect">
            <a:avLst/>
          </a:prstGeom>
        </p:spPr>
      </p:pic>
      <p:pic>
        <p:nvPicPr>
          <p:cNvPr id="5" name="Picture 4">
            <a:extLst>
              <a:ext uri="{FF2B5EF4-FFF2-40B4-BE49-F238E27FC236}">
                <a16:creationId xmlns:a16="http://schemas.microsoft.com/office/drawing/2014/main" id="{F0251377-22FB-1E45-837F-51639428EA11}"/>
              </a:ext>
            </a:extLst>
          </p:cNvPr>
          <p:cNvPicPr>
            <a:picLocks noChangeAspect="1"/>
          </p:cNvPicPr>
          <p:nvPr/>
        </p:nvPicPr>
        <p:blipFill>
          <a:blip r:embed="rId3">
            <a:lum bright="70000" contrast="-70000"/>
          </a:blip>
          <a:stretch>
            <a:fillRect/>
          </a:stretch>
        </p:blipFill>
        <p:spPr>
          <a:xfrm>
            <a:off x="5591951" y="3132855"/>
            <a:ext cx="2544045" cy="2544045"/>
          </a:xfrm>
          <a:prstGeom prst="rect">
            <a:avLst/>
          </a:prstGeom>
        </p:spPr>
      </p:pic>
      <p:pic>
        <p:nvPicPr>
          <p:cNvPr id="6" name="Picture 5">
            <a:extLst>
              <a:ext uri="{FF2B5EF4-FFF2-40B4-BE49-F238E27FC236}">
                <a16:creationId xmlns:a16="http://schemas.microsoft.com/office/drawing/2014/main" id="{D5F619A8-4BB2-1342-983E-E4CDE9A68670}"/>
              </a:ext>
            </a:extLst>
          </p:cNvPr>
          <p:cNvPicPr>
            <a:picLocks noChangeAspect="1"/>
          </p:cNvPicPr>
          <p:nvPr/>
        </p:nvPicPr>
        <p:blipFill>
          <a:blip r:embed="rId4"/>
          <a:stretch>
            <a:fillRect/>
          </a:stretch>
        </p:blipFill>
        <p:spPr>
          <a:xfrm>
            <a:off x="242492" y="222504"/>
            <a:ext cx="2031037" cy="2031037"/>
          </a:xfrm>
          <a:prstGeom prst="rect">
            <a:avLst/>
          </a:prstGeom>
        </p:spPr>
      </p:pic>
      <p:pic>
        <p:nvPicPr>
          <p:cNvPr id="7" name="Picture 6">
            <a:extLst>
              <a:ext uri="{FF2B5EF4-FFF2-40B4-BE49-F238E27FC236}">
                <a16:creationId xmlns:a16="http://schemas.microsoft.com/office/drawing/2014/main" id="{BD1FD057-4C12-BC4A-80FA-F7CA061C12A4}"/>
              </a:ext>
            </a:extLst>
          </p:cNvPr>
          <p:cNvPicPr>
            <a:picLocks noChangeAspect="1"/>
          </p:cNvPicPr>
          <p:nvPr/>
        </p:nvPicPr>
        <p:blipFill>
          <a:blip r:embed="rId5"/>
          <a:stretch>
            <a:fillRect/>
          </a:stretch>
        </p:blipFill>
        <p:spPr>
          <a:xfrm>
            <a:off x="5983060" y="161812"/>
            <a:ext cx="2544044" cy="2152423"/>
          </a:xfrm>
          <a:prstGeom prst="rect">
            <a:avLst/>
          </a:prstGeom>
        </p:spPr>
      </p:pic>
      <p:sp>
        <p:nvSpPr>
          <p:cNvPr id="3" name="Content Placeholder 2">
            <a:extLst>
              <a:ext uri="{FF2B5EF4-FFF2-40B4-BE49-F238E27FC236}">
                <a16:creationId xmlns:a16="http://schemas.microsoft.com/office/drawing/2014/main" id="{AB6F535F-EA03-5148-9E51-B032688B6908}"/>
              </a:ext>
            </a:extLst>
          </p:cNvPr>
          <p:cNvSpPr>
            <a:spLocks noGrp="1"/>
          </p:cNvSpPr>
          <p:nvPr>
            <p:ph idx="4294967295"/>
          </p:nvPr>
        </p:nvSpPr>
        <p:spPr>
          <a:xfrm>
            <a:off x="1979712" y="1019741"/>
            <a:ext cx="3502025" cy="436562"/>
          </a:xfrm>
        </p:spPr>
        <p:txBody>
          <a:bodyPr>
            <a:normAutofit fontScale="62500" lnSpcReduction="20000"/>
          </a:bodyPr>
          <a:lstStyle/>
          <a:p>
            <a:pPr marL="0" indent="0">
              <a:buNone/>
            </a:pPr>
            <a:r>
              <a:rPr lang="en-US" dirty="0"/>
              <a:t>Too much time spent on </a:t>
            </a:r>
            <a:r>
              <a:rPr lang="en-US" b="1" u="sng" dirty="0"/>
              <a:t>THREATS</a:t>
            </a:r>
            <a:r>
              <a:rPr lang="en-US" dirty="0"/>
              <a:t>…</a:t>
            </a:r>
          </a:p>
          <a:p>
            <a:pPr marL="0" indent="0">
              <a:buNone/>
            </a:pPr>
            <a:endParaRPr lang="en-US" dirty="0"/>
          </a:p>
        </p:txBody>
      </p:sp>
      <p:sp>
        <p:nvSpPr>
          <p:cNvPr id="2" name="Rectangle 1">
            <a:extLst>
              <a:ext uri="{FF2B5EF4-FFF2-40B4-BE49-F238E27FC236}">
                <a16:creationId xmlns:a16="http://schemas.microsoft.com/office/drawing/2014/main" id="{780873D3-5964-47DF-853D-3DECF33B4957}"/>
              </a:ext>
            </a:extLst>
          </p:cNvPr>
          <p:cNvSpPr/>
          <p:nvPr/>
        </p:nvSpPr>
        <p:spPr>
          <a:xfrm>
            <a:off x="4603751" y="2829266"/>
            <a:ext cx="3500895" cy="369332"/>
          </a:xfrm>
          <a:prstGeom prst="rect">
            <a:avLst/>
          </a:prstGeom>
        </p:spPr>
        <p:txBody>
          <a:bodyPr wrap="none">
            <a:spAutoFit/>
          </a:bodyPr>
          <a:lstStyle/>
          <a:p>
            <a:r>
              <a:rPr lang="en-US" b="1" dirty="0"/>
              <a:t>not enough time on </a:t>
            </a:r>
            <a:r>
              <a:rPr lang="en-US" b="1" u="sng" dirty="0"/>
              <a:t>MITIGATIONS</a:t>
            </a:r>
            <a:r>
              <a:rPr lang="en-US" b="1" dirty="0"/>
              <a:t>!</a:t>
            </a:r>
          </a:p>
        </p:txBody>
      </p:sp>
    </p:spTree>
    <p:extLst>
      <p:ext uri="{BB962C8B-B14F-4D97-AF65-F5344CB8AC3E}">
        <p14:creationId xmlns:p14="http://schemas.microsoft.com/office/powerpoint/2010/main" val="2937811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9A566F-049C-A446-826E-597FE46DD4AC}"/>
              </a:ext>
            </a:extLst>
          </p:cNvPr>
          <p:cNvPicPr>
            <a:picLocks noChangeAspect="1"/>
          </p:cNvPicPr>
          <p:nvPr/>
        </p:nvPicPr>
        <p:blipFill>
          <a:blip r:embed="rId3"/>
          <a:stretch>
            <a:fillRect/>
          </a:stretch>
        </p:blipFill>
        <p:spPr>
          <a:xfrm>
            <a:off x="3138853" y="1687347"/>
            <a:ext cx="5052647" cy="3118015"/>
          </a:xfrm>
          <a:prstGeom prst="rect">
            <a:avLst/>
          </a:prstGeom>
        </p:spPr>
      </p:pic>
      <p:sp>
        <p:nvSpPr>
          <p:cNvPr id="3" name="Title 1">
            <a:extLst>
              <a:ext uri="{FF2B5EF4-FFF2-40B4-BE49-F238E27FC236}">
                <a16:creationId xmlns:a16="http://schemas.microsoft.com/office/drawing/2014/main" id="{F49E24BD-ED78-4DB0-96F5-A4ED9E41F96A}"/>
              </a:ext>
            </a:extLst>
          </p:cNvPr>
          <p:cNvSpPr>
            <a:spLocks noGrp="1"/>
          </p:cNvSpPr>
          <p:nvPr>
            <p:ph type="title"/>
          </p:nvPr>
        </p:nvSpPr>
        <p:spPr>
          <a:xfrm>
            <a:off x="856060" y="463888"/>
            <a:ext cx="7429499" cy="1108928"/>
          </a:xfrm>
        </p:spPr>
        <p:txBody>
          <a:bodyPr/>
          <a:lstStyle/>
          <a:p>
            <a:r>
              <a:rPr lang="en-US" b="1" dirty="0"/>
              <a:t>Messy data flow diagrams</a:t>
            </a:r>
          </a:p>
        </p:txBody>
      </p:sp>
      <p:sp>
        <p:nvSpPr>
          <p:cNvPr id="5" name="Title 1">
            <a:extLst>
              <a:ext uri="{FF2B5EF4-FFF2-40B4-BE49-F238E27FC236}">
                <a16:creationId xmlns:a16="http://schemas.microsoft.com/office/drawing/2014/main" id="{92662730-6D33-4D38-BFCF-22AD1BC985CB}"/>
              </a:ext>
            </a:extLst>
          </p:cNvPr>
          <p:cNvSpPr txBox="1">
            <a:spLocks/>
          </p:cNvSpPr>
          <p:nvPr/>
        </p:nvSpPr>
        <p:spPr>
          <a:xfrm>
            <a:off x="487773" y="1951619"/>
            <a:ext cx="2347746" cy="124026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100" dirty="0"/>
              <a:t>Vague trust boundaries</a:t>
            </a:r>
          </a:p>
        </p:txBody>
      </p:sp>
      <p:cxnSp>
        <p:nvCxnSpPr>
          <p:cNvPr id="6" name="Straight Arrow Connector 5">
            <a:extLst>
              <a:ext uri="{FF2B5EF4-FFF2-40B4-BE49-F238E27FC236}">
                <a16:creationId xmlns:a16="http://schemas.microsoft.com/office/drawing/2014/main" id="{16FCD265-CE1A-4A59-939B-C3DC0004230C}"/>
              </a:ext>
            </a:extLst>
          </p:cNvPr>
          <p:cNvCxnSpPr>
            <a:cxnSpLocks/>
          </p:cNvCxnSpPr>
          <p:nvPr/>
        </p:nvCxnSpPr>
        <p:spPr>
          <a:xfrm flipV="1">
            <a:off x="2307981" y="2110153"/>
            <a:ext cx="1806819" cy="26377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159C0752-7E03-450E-BD93-D1629C3159CA}"/>
              </a:ext>
            </a:extLst>
          </p:cNvPr>
          <p:cNvSpPr txBox="1">
            <a:spLocks/>
          </p:cNvSpPr>
          <p:nvPr/>
        </p:nvSpPr>
        <p:spPr>
          <a:xfrm>
            <a:off x="791107" y="3246354"/>
            <a:ext cx="2044412" cy="124026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100" dirty="0"/>
              <a:t>Request / response issues</a:t>
            </a:r>
          </a:p>
        </p:txBody>
      </p:sp>
      <p:cxnSp>
        <p:nvCxnSpPr>
          <p:cNvPr id="9" name="Straight Arrow Connector 8">
            <a:extLst>
              <a:ext uri="{FF2B5EF4-FFF2-40B4-BE49-F238E27FC236}">
                <a16:creationId xmlns:a16="http://schemas.microsoft.com/office/drawing/2014/main" id="{44D1562F-EA56-4433-9C5E-02C33D41DCE7}"/>
              </a:ext>
            </a:extLst>
          </p:cNvPr>
          <p:cNvCxnSpPr>
            <a:cxnSpLocks/>
          </p:cNvCxnSpPr>
          <p:nvPr/>
        </p:nvCxnSpPr>
        <p:spPr>
          <a:xfrm>
            <a:off x="2422281" y="3773171"/>
            <a:ext cx="3512527"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366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B8E2-11CC-8541-8CB6-E94621E615D1}"/>
              </a:ext>
            </a:extLst>
          </p:cNvPr>
          <p:cNvSpPr>
            <a:spLocks noGrp="1"/>
          </p:cNvSpPr>
          <p:nvPr>
            <p:ph type="title"/>
          </p:nvPr>
        </p:nvSpPr>
        <p:spPr>
          <a:xfrm>
            <a:off x="6645188" y="255941"/>
            <a:ext cx="2347746" cy="2374803"/>
          </a:xfrm>
        </p:spPr>
        <p:txBody>
          <a:bodyPr>
            <a:normAutofit/>
          </a:bodyPr>
          <a:lstStyle/>
          <a:p>
            <a:r>
              <a:rPr lang="en-US" sz="3300" dirty="0"/>
              <a:t>Does this reflect the design?</a:t>
            </a:r>
          </a:p>
        </p:txBody>
      </p:sp>
      <p:pic>
        <p:nvPicPr>
          <p:cNvPr id="4" name="Picture 3">
            <a:extLst>
              <a:ext uri="{FF2B5EF4-FFF2-40B4-BE49-F238E27FC236}">
                <a16:creationId xmlns:a16="http://schemas.microsoft.com/office/drawing/2014/main" id="{580C796F-C9CF-294F-A377-B5733BC93A58}"/>
              </a:ext>
            </a:extLst>
          </p:cNvPr>
          <p:cNvPicPr>
            <a:picLocks noChangeAspect="1"/>
          </p:cNvPicPr>
          <p:nvPr/>
        </p:nvPicPr>
        <p:blipFill>
          <a:blip r:embed="rId3"/>
          <a:stretch>
            <a:fillRect/>
          </a:stretch>
        </p:blipFill>
        <p:spPr>
          <a:xfrm>
            <a:off x="1324940" y="200025"/>
            <a:ext cx="3297964" cy="3464949"/>
          </a:xfrm>
          <a:prstGeom prst="rect">
            <a:avLst/>
          </a:prstGeom>
        </p:spPr>
      </p:pic>
      <p:sp>
        <p:nvSpPr>
          <p:cNvPr id="5" name="Title 1">
            <a:extLst>
              <a:ext uri="{FF2B5EF4-FFF2-40B4-BE49-F238E27FC236}">
                <a16:creationId xmlns:a16="http://schemas.microsoft.com/office/drawing/2014/main" id="{8348A7C1-125F-490D-BED5-F40B72AE92A6}"/>
              </a:ext>
            </a:extLst>
          </p:cNvPr>
          <p:cNvSpPr txBox="1">
            <a:spLocks/>
          </p:cNvSpPr>
          <p:nvPr/>
        </p:nvSpPr>
        <p:spPr>
          <a:xfrm>
            <a:off x="6487248" y="2303039"/>
            <a:ext cx="2347746" cy="13619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100" dirty="0"/>
              <a:t>Requires a security expert to interpret</a:t>
            </a:r>
          </a:p>
        </p:txBody>
      </p:sp>
      <p:cxnSp>
        <p:nvCxnSpPr>
          <p:cNvPr id="6" name="Straight Arrow Connector 5">
            <a:extLst>
              <a:ext uri="{FF2B5EF4-FFF2-40B4-BE49-F238E27FC236}">
                <a16:creationId xmlns:a16="http://schemas.microsoft.com/office/drawing/2014/main" id="{DD443BEB-0BCB-413E-892C-4D8717722AD9}"/>
              </a:ext>
            </a:extLst>
          </p:cNvPr>
          <p:cNvCxnSpPr>
            <a:cxnSpLocks/>
          </p:cNvCxnSpPr>
          <p:nvPr/>
        </p:nvCxnSpPr>
        <p:spPr>
          <a:xfrm flipH="1">
            <a:off x="4538211" y="1496962"/>
            <a:ext cx="2039570" cy="8849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C48BE4D-0460-4F54-90F1-D56F10F0F32A}"/>
              </a:ext>
            </a:extLst>
          </p:cNvPr>
          <p:cNvSpPr/>
          <p:nvPr/>
        </p:nvSpPr>
        <p:spPr>
          <a:xfrm>
            <a:off x="359553" y="3839454"/>
            <a:ext cx="4594399" cy="369332"/>
          </a:xfrm>
          <a:prstGeom prst="rect">
            <a:avLst/>
          </a:prstGeom>
        </p:spPr>
        <p:txBody>
          <a:bodyPr wrap="none">
            <a:spAutoFit/>
          </a:bodyPr>
          <a:lstStyle/>
          <a:p>
            <a:r>
              <a:rPr lang="en-US" dirty="0"/>
              <a:t>Hard to keep DFD and software design in synch</a:t>
            </a:r>
          </a:p>
        </p:txBody>
      </p:sp>
    </p:spTree>
    <p:extLst>
      <p:ext uri="{BB962C8B-B14F-4D97-AF65-F5344CB8AC3E}">
        <p14:creationId xmlns:p14="http://schemas.microsoft.com/office/powerpoint/2010/main" val="4078265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99373-1723-8F4B-A98D-2A6CB3E8A22D}"/>
              </a:ext>
            </a:extLst>
          </p:cNvPr>
          <p:cNvSpPr>
            <a:spLocks noGrp="1"/>
          </p:cNvSpPr>
          <p:nvPr>
            <p:ph type="title"/>
          </p:nvPr>
        </p:nvSpPr>
        <p:spPr>
          <a:xfrm>
            <a:off x="131907" y="1468442"/>
            <a:ext cx="2438400" cy="2438400"/>
          </a:xfrm>
        </p:spPr>
        <p:txBody>
          <a:bodyPr>
            <a:normAutofit fontScale="90000"/>
          </a:bodyPr>
          <a:lstStyle/>
          <a:p>
            <a:r>
              <a:rPr lang="en-US" dirty="0"/>
              <a:t>All the demands of your </a:t>
            </a:r>
            <a:r>
              <a:rPr lang="en-US" b="1" u="sng" dirty="0"/>
              <a:t>time</a:t>
            </a:r>
          </a:p>
        </p:txBody>
      </p:sp>
      <p:pic>
        <p:nvPicPr>
          <p:cNvPr id="4" name="Picture 3">
            <a:extLst>
              <a:ext uri="{FF2B5EF4-FFF2-40B4-BE49-F238E27FC236}">
                <a16:creationId xmlns:a16="http://schemas.microsoft.com/office/drawing/2014/main" id="{EAC59ED7-DF1C-BB48-AE26-8959E822A2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35961" y="54362"/>
            <a:ext cx="1952625" cy="1123428"/>
          </a:xfrm>
          <a:prstGeom prst="rect">
            <a:avLst/>
          </a:prstGeom>
        </p:spPr>
      </p:pic>
      <p:pic>
        <p:nvPicPr>
          <p:cNvPr id="6" name="Picture 5">
            <a:extLst>
              <a:ext uri="{FF2B5EF4-FFF2-40B4-BE49-F238E27FC236}">
                <a16:creationId xmlns:a16="http://schemas.microsoft.com/office/drawing/2014/main" id="{65F1558C-5F01-E94A-94E1-D470766298E2}"/>
              </a:ext>
            </a:extLst>
          </p:cNvPr>
          <p:cNvPicPr>
            <a:picLocks noChangeAspect="1"/>
          </p:cNvPicPr>
          <p:nvPr/>
        </p:nvPicPr>
        <p:blipFill>
          <a:blip r:embed="rId3"/>
          <a:stretch>
            <a:fillRect/>
          </a:stretch>
        </p:blipFill>
        <p:spPr>
          <a:xfrm>
            <a:off x="2428874" y="133350"/>
            <a:ext cx="4210050" cy="4876800"/>
          </a:xfrm>
          <a:prstGeom prst="rect">
            <a:avLst/>
          </a:prstGeom>
        </p:spPr>
      </p:pic>
      <p:pic>
        <p:nvPicPr>
          <p:cNvPr id="7" name="Picture 6">
            <a:extLst>
              <a:ext uri="{FF2B5EF4-FFF2-40B4-BE49-F238E27FC236}">
                <a16:creationId xmlns:a16="http://schemas.microsoft.com/office/drawing/2014/main" id="{2749836C-2CD3-8D43-B00C-882371A601FA}"/>
              </a:ext>
            </a:extLst>
          </p:cNvPr>
          <p:cNvPicPr>
            <a:picLocks noChangeAspect="1"/>
          </p:cNvPicPr>
          <p:nvPr/>
        </p:nvPicPr>
        <p:blipFill>
          <a:blip r:embed="rId4">
            <a:lum bright="70000" contrast="-70000"/>
          </a:blip>
          <a:stretch>
            <a:fillRect/>
          </a:stretch>
        </p:blipFill>
        <p:spPr>
          <a:xfrm>
            <a:off x="6570463" y="1995686"/>
            <a:ext cx="2438400" cy="2438400"/>
          </a:xfrm>
          <a:prstGeom prst="rect">
            <a:avLst/>
          </a:prstGeom>
        </p:spPr>
      </p:pic>
    </p:spTree>
    <p:extLst>
      <p:ext uri="{BB962C8B-B14F-4D97-AF65-F5344CB8AC3E}">
        <p14:creationId xmlns:p14="http://schemas.microsoft.com/office/powerpoint/2010/main" val="3690643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027F-B03A-9345-84C1-2A85CB4B07EE}"/>
              </a:ext>
            </a:extLst>
          </p:cNvPr>
          <p:cNvSpPr>
            <a:spLocks noGrp="1"/>
          </p:cNvSpPr>
          <p:nvPr>
            <p:ph type="title"/>
          </p:nvPr>
        </p:nvSpPr>
        <p:spPr>
          <a:xfrm>
            <a:off x="856060" y="463888"/>
            <a:ext cx="7429499" cy="821987"/>
          </a:xfrm>
        </p:spPr>
        <p:txBody>
          <a:bodyPr/>
          <a:lstStyle/>
          <a:p>
            <a:r>
              <a:rPr lang="en-US" dirty="0" err="1"/>
              <a:t>Oeh</a:t>
            </a:r>
            <a:r>
              <a:rPr lang="en-US" dirty="0"/>
              <a:t> </a:t>
            </a:r>
            <a:r>
              <a:rPr lang="en-US" dirty="0" err="1"/>
              <a:t>noez</a:t>
            </a:r>
            <a:r>
              <a:rPr lang="en-US" dirty="0"/>
              <a:t>!!!</a:t>
            </a:r>
          </a:p>
        </p:txBody>
      </p:sp>
      <p:pic>
        <p:nvPicPr>
          <p:cNvPr id="4" name="Picture 3">
            <a:extLst>
              <a:ext uri="{FF2B5EF4-FFF2-40B4-BE49-F238E27FC236}">
                <a16:creationId xmlns:a16="http://schemas.microsoft.com/office/drawing/2014/main" id="{99E277A9-994C-DE40-A4D0-64631B001972}"/>
              </a:ext>
            </a:extLst>
          </p:cNvPr>
          <p:cNvPicPr>
            <a:picLocks noChangeAspect="1"/>
          </p:cNvPicPr>
          <p:nvPr/>
        </p:nvPicPr>
        <p:blipFill>
          <a:blip r:embed="rId3"/>
          <a:stretch>
            <a:fillRect/>
          </a:stretch>
        </p:blipFill>
        <p:spPr>
          <a:xfrm>
            <a:off x="466725" y="1285875"/>
            <a:ext cx="5715000" cy="1905000"/>
          </a:xfrm>
          <a:prstGeom prst="rect">
            <a:avLst/>
          </a:prstGeom>
        </p:spPr>
      </p:pic>
      <p:pic>
        <p:nvPicPr>
          <p:cNvPr id="5" name="Picture 4">
            <a:extLst>
              <a:ext uri="{FF2B5EF4-FFF2-40B4-BE49-F238E27FC236}">
                <a16:creationId xmlns:a16="http://schemas.microsoft.com/office/drawing/2014/main" id="{B220A141-1769-2047-9F2F-20B19B081AFF}"/>
              </a:ext>
            </a:extLst>
          </p:cNvPr>
          <p:cNvPicPr>
            <a:picLocks noChangeAspect="1"/>
          </p:cNvPicPr>
          <p:nvPr/>
        </p:nvPicPr>
        <p:blipFill>
          <a:blip r:embed="rId4"/>
          <a:stretch>
            <a:fillRect/>
          </a:stretch>
        </p:blipFill>
        <p:spPr>
          <a:xfrm>
            <a:off x="3989784" y="1438275"/>
            <a:ext cx="5162550" cy="3295650"/>
          </a:xfrm>
          <a:prstGeom prst="rect">
            <a:avLst/>
          </a:prstGeom>
        </p:spPr>
      </p:pic>
      <p:sp>
        <p:nvSpPr>
          <p:cNvPr id="6" name="Rectangle 5">
            <a:extLst>
              <a:ext uri="{FF2B5EF4-FFF2-40B4-BE49-F238E27FC236}">
                <a16:creationId xmlns:a16="http://schemas.microsoft.com/office/drawing/2014/main" id="{2AEB0114-F680-FF43-958E-B463840BE894}"/>
              </a:ext>
            </a:extLst>
          </p:cNvPr>
          <p:cNvSpPr/>
          <p:nvPr/>
        </p:nvSpPr>
        <p:spPr>
          <a:xfrm>
            <a:off x="4819650" y="1285875"/>
            <a:ext cx="1362075"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FINAL SPRINT!!!</a:t>
            </a:r>
          </a:p>
        </p:txBody>
      </p:sp>
      <p:sp>
        <p:nvSpPr>
          <p:cNvPr id="3" name="Rectangle 2">
            <a:extLst>
              <a:ext uri="{FF2B5EF4-FFF2-40B4-BE49-F238E27FC236}">
                <a16:creationId xmlns:a16="http://schemas.microsoft.com/office/drawing/2014/main" id="{7A662C04-9177-4935-B90F-1397DAE92956}"/>
              </a:ext>
            </a:extLst>
          </p:cNvPr>
          <p:cNvSpPr/>
          <p:nvPr/>
        </p:nvSpPr>
        <p:spPr>
          <a:xfrm>
            <a:off x="323528" y="3723878"/>
            <a:ext cx="4176464" cy="923330"/>
          </a:xfrm>
          <a:prstGeom prst="rect">
            <a:avLst/>
          </a:prstGeom>
        </p:spPr>
        <p:txBody>
          <a:bodyPr wrap="square">
            <a:spAutoFit/>
          </a:bodyPr>
          <a:lstStyle/>
          <a:p>
            <a:r>
              <a:rPr lang="en-US" sz="2700" dirty="0"/>
              <a:t>Too much time trying for a </a:t>
            </a:r>
            <a:r>
              <a:rPr lang="en-US" sz="2700" b="1" u="sng" dirty="0"/>
              <a:t>complete</a:t>
            </a:r>
            <a:r>
              <a:rPr lang="en-US" sz="2700" dirty="0"/>
              <a:t> model</a:t>
            </a:r>
            <a:endParaRPr lang="en-US" sz="1350" dirty="0"/>
          </a:p>
        </p:txBody>
      </p:sp>
    </p:spTree>
    <p:extLst>
      <p:ext uri="{BB962C8B-B14F-4D97-AF65-F5344CB8AC3E}">
        <p14:creationId xmlns:p14="http://schemas.microsoft.com/office/powerpoint/2010/main" val="2026619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DD90C-701F-B341-9096-D21BAA295BB4}"/>
              </a:ext>
            </a:extLst>
          </p:cNvPr>
          <p:cNvSpPr>
            <a:spLocks noGrp="1"/>
          </p:cNvSpPr>
          <p:nvPr>
            <p:ph type="title"/>
          </p:nvPr>
        </p:nvSpPr>
        <p:spPr/>
        <p:txBody>
          <a:bodyPr/>
          <a:lstStyle/>
          <a:p>
            <a:r>
              <a:rPr lang="en-US" dirty="0"/>
              <a:t>License for use</a:t>
            </a:r>
          </a:p>
        </p:txBody>
      </p:sp>
      <p:sp>
        <p:nvSpPr>
          <p:cNvPr id="4" name="Rectangle 3">
            <a:extLst>
              <a:ext uri="{FF2B5EF4-FFF2-40B4-BE49-F238E27FC236}">
                <a16:creationId xmlns:a16="http://schemas.microsoft.com/office/drawing/2014/main" id="{74C51C36-B24C-7041-9409-559FF01EEE5B}"/>
              </a:ext>
            </a:extLst>
          </p:cNvPr>
          <p:cNvSpPr/>
          <p:nvPr/>
        </p:nvSpPr>
        <p:spPr>
          <a:xfrm>
            <a:off x="1572475" y="3333786"/>
            <a:ext cx="5996668"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This work is licensed under the Creative Commons Attribution-</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NonCommercial</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ShareAlike</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 4.0 International License. To view a copy of this license, visit http://</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creativecommons.org</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/licenses/by-</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nc</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sa</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/4.0/ or send a letter to Creative Commons, PO Box 1866, Mountain View, CA 94042, USA.</a:t>
            </a:r>
          </a:p>
        </p:txBody>
      </p:sp>
      <p:pic>
        <p:nvPicPr>
          <p:cNvPr id="5" name="Picture 4">
            <a:hlinkClick r:id="rId2"/>
            <a:extLst>
              <a:ext uri="{FF2B5EF4-FFF2-40B4-BE49-F238E27FC236}">
                <a16:creationId xmlns:a16="http://schemas.microsoft.com/office/drawing/2014/main" id="{69EA65A2-402F-9347-9AF7-7B1838399596}"/>
              </a:ext>
            </a:extLst>
          </p:cNvPr>
          <p:cNvPicPr>
            <a:picLocks noChangeAspect="1"/>
          </p:cNvPicPr>
          <p:nvPr/>
        </p:nvPicPr>
        <p:blipFill>
          <a:blip r:embed="rId3"/>
          <a:stretch>
            <a:fillRect/>
          </a:stretch>
        </p:blipFill>
        <p:spPr>
          <a:xfrm>
            <a:off x="3784691" y="2635023"/>
            <a:ext cx="1574619" cy="536802"/>
          </a:xfrm>
          <a:prstGeom prst="rect">
            <a:avLst/>
          </a:prstGeom>
        </p:spPr>
      </p:pic>
      <p:sp>
        <p:nvSpPr>
          <p:cNvPr id="6" name="Rectangle 5">
            <a:extLst>
              <a:ext uri="{FF2B5EF4-FFF2-40B4-BE49-F238E27FC236}">
                <a16:creationId xmlns:a16="http://schemas.microsoft.com/office/drawing/2014/main" id="{FC5F0670-425D-8A44-97A4-F3E3D628A1E7}"/>
              </a:ext>
            </a:extLst>
          </p:cNvPr>
          <p:cNvSpPr/>
          <p:nvPr/>
        </p:nvSpPr>
        <p:spPr>
          <a:xfrm>
            <a:off x="2345511" y="4395992"/>
            <a:ext cx="4558620" cy="30008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creativecommons.org</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/licenses/by-</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nc</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sa</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/4.0/</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legalcode</a:t>
            </a: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128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E9AE20-F00A-449A-82D5-302DBB18C110}"/>
              </a:ext>
            </a:extLst>
          </p:cNvPr>
          <p:cNvSpPr/>
          <p:nvPr/>
        </p:nvSpPr>
        <p:spPr>
          <a:xfrm>
            <a:off x="1835696" y="1964688"/>
            <a:ext cx="5810180" cy="584775"/>
          </a:xfrm>
          <a:prstGeom prst="rect">
            <a:avLst/>
          </a:prstGeom>
        </p:spPr>
        <p:txBody>
          <a:bodyPr wrap="none">
            <a:spAutoFit/>
          </a:bodyPr>
          <a:lstStyle/>
          <a:p>
            <a:r>
              <a:rPr lang="en-US" sz="3200" b="1" dirty="0">
                <a:solidFill>
                  <a:schemeClr val="bg1"/>
                </a:solidFill>
              </a:rPr>
              <a:t>Solution… use Agile architecture!</a:t>
            </a:r>
            <a:endParaRPr lang="en-GB" sz="3200" b="1" dirty="0">
              <a:solidFill>
                <a:schemeClr val="bg1"/>
              </a:solidFill>
            </a:endParaRPr>
          </a:p>
        </p:txBody>
      </p:sp>
    </p:spTree>
    <p:extLst>
      <p:ext uri="{BB962C8B-B14F-4D97-AF65-F5344CB8AC3E}">
        <p14:creationId xmlns:p14="http://schemas.microsoft.com/office/powerpoint/2010/main" val="3381586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1C0D-F81C-AE47-B570-5C81BEC272FF}"/>
              </a:ext>
            </a:extLst>
          </p:cNvPr>
          <p:cNvSpPr>
            <a:spLocks noGrp="1"/>
          </p:cNvSpPr>
          <p:nvPr>
            <p:ph type="title" idx="4294967295"/>
          </p:nvPr>
        </p:nvSpPr>
        <p:spPr>
          <a:xfrm>
            <a:off x="539552" y="168048"/>
            <a:ext cx="7429500" cy="812800"/>
          </a:xfrm>
        </p:spPr>
        <p:txBody>
          <a:bodyPr/>
          <a:lstStyle/>
          <a:p>
            <a:r>
              <a:rPr lang="en-US" dirty="0">
                <a:solidFill>
                  <a:schemeClr val="bg1"/>
                </a:solidFill>
              </a:rPr>
              <a:t>Use strategic Agile Architecture</a:t>
            </a:r>
          </a:p>
        </p:txBody>
      </p:sp>
      <p:sp>
        <p:nvSpPr>
          <p:cNvPr id="3" name="Content Placeholder 2">
            <a:extLst>
              <a:ext uri="{FF2B5EF4-FFF2-40B4-BE49-F238E27FC236}">
                <a16:creationId xmlns:a16="http://schemas.microsoft.com/office/drawing/2014/main" id="{41A6243A-C2B1-5F4B-9820-F5F9AF3CB386}"/>
              </a:ext>
            </a:extLst>
          </p:cNvPr>
          <p:cNvSpPr>
            <a:spLocks noGrp="1"/>
          </p:cNvSpPr>
          <p:nvPr>
            <p:ph idx="4294967295"/>
          </p:nvPr>
        </p:nvSpPr>
        <p:spPr>
          <a:xfrm>
            <a:off x="1" y="3364685"/>
            <a:ext cx="4571999" cy="1468438"/>
          </a:xfrm>
        </p:spPr>
        <p:txBody>
          <a:bodyPr>
            <a:normAutofit fontScale="70000" lnSpcReduction="20000"/>
          </a:bodyPr>
          <a:lstStyle/>
          <a:p>
            <a:pPr lvl="1"/>
            <a:r>
              <a:rPr lang="en-US" dirty="0">
                <a:solidFill>
                  <a:schemeClr val="bg1"/>
                </a:solidFill>
              </a:rPr>
              <a:t>Intentional architecture</a:t>
            </a:r>
          </a:p>
          <a:p>
            <a:pPr lvl="2"/>
            <a:r>
              <a:rPr lang="en-US" b="1" u="sng" dirty="0">
                <a:solidFill>
                  <a:schemeClr val="bg1"/>
                </a:solidFill>
              </a:rPr>
              <a:t>Consistency</a:t>
            </a:r>
            <a:r>
              <a:rPr lang="en-US" dirty="0">
                <a:solidFill>
                  <a:schemeClr val="bg1"/>
                </a:solidFill>
              </a:rPr>
              <a:t> across changing environments</a:t>
            </a:r>
          </a:p>
          <a:p>
            <a:pPr lvl="2"/>
            <a:r>
              <a:rPr lang="en-US" dirty="0">
                <a:solidFill>
                  <a:schemeClr val="bg1"/>
                </a:solidFill>
              </a:rPr>
              <a:t>Enabling cross-team design</a:t>
            </a:r>
          </a:p>
          <a:p>
            <a:pPr lvl="2"/>
            <a:r>
              <a:rPr lang="en-US" dirty="0">
                <a:solidFill>
                  <a:schemeClr val="bg1"/>
                </a:solidFill>
              </a:rPr>
              <a:t>reduces inconsistencies</a:t>
            </a:r>
          </a:p>
          <a:p>
            <a:pPr lvl="2"/>
            <a:r>
              <a:rPr lang="en-US" dirty="0">
                <a:solidFill>
                  <a:schemeClr val="bg1"/>
                </a:solidFill>
              </a:rPr>
              <a:t>Maps business objectives to technical business </a:t>
            </a:r>
            <a:r>
              <a:rPr lang="en-US" b="1" u="sng" dirty="0">
                <a:solidFill>
                  <a:schemeClr val="bg1"/>
                </a:solidFill>
              </a:rPr>
              <a:t>requirements</a:t>
            </a:r>
          </a:p>
        </p:txBody>
      </p:sp>
      <p:pic>
        <p:nvPicPr>
          <p:cNvPr id="4" name="Picture 3">
            <a:extLst>
              <a:ext uri="{FF2B5EF4-FFF2-40B4-BE49-F238E27FC236}">
                <a16:creationId xmlns:a16="http://schemas.microsoft.com/office/drawing/2014/main" id="{17FF6327-38AD-0346-A497-6A75465DD209}"/>
              </a:ext>
            </a:extLst>
          </p:cNvPr>
          <p:cNvPicPr>
            <a:picLocks noChangeAspect="1"/>
          </p:cNvPicPr>
          <p:nvPr/>
        </p:nvPicPr>
        <p:blipFill>
          <a:blip r:embed="rId3"/>
          <a:stretch>
            <a:fillRect/>
          </a:stretch>
        </p:blipFill>
        <p:spPr>
          <a:xfrm>
            <a:off x="3923928" y="1159462"/>
            <a:ext cx="4333875" cy="2205223"/>
          </a:xfrm>
          <a:prstGeom prst="rect">
            <a:avLst/>
          </a:prstGeom>
        </p:spPr>
      </p:pic>
    </p:spTree>
    <p:extLst>
      <p:ext uri="{BB962C8B-B14F-4D97-AF65-F5344CB8AC3E}">
        <p14:creationId xmlns:p14="http://schemas.microsoft.com/office/powerpoint/2010/main" val="3826907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1C0D-F81C-AE47-B570-5C81BEC272FF}"/>
              </a:ext>
            </a:extLst>
          </p:cNvPr>
          <p:cNvSpPr>
            <a:spLocks noGrp="1"/>
          </p:cNvSpPr>
          <p:nvPr>
            <p:ph type="title"/>
          </p:nvPr>
        </p:nvSpPr>
        <p:spPr>
          <a:xfrm>
            <a:off x="467544" y="37122"/>
            <a:ext cx="7145242" cy="899452"/>
          </a:xfrm>
        </p:spPr>
        <p:txBody>
          <a:bodyPr/>
          <a:lstStyle/>
          <a:p>
            <a:r>
              <a:rPr lang="en-US" dirty="0">
                <a:solidFill>
                  <a:schemeClr val="bg1"/>
                </a:solidFill>
              </a:rPr>
              <a:t>Agile Architecture in the teams</a:t>
            </a:r>
          </a:p>
        </p:txBody>
      </p:sp>
      <p:sp>
        <p:nvSpPr>
          <p:cNvPr id="3" name="Content Placeholder 2">
            <a:extLst>
              <a:ext uri="{FF2B5EF4-FFF2-40B4-BE49-F238E27FC236}">
                <a16:creationId xmlns:a16="http://schemas.microsoft.com/office/drawing/2014/main" id="{41A6243A-C2B1-5F4B-9820-F5F9AF3CB386}"/>
              </a:ext>
            </a:extLst>
          </p:cNvPr>
          <p:cNvSpPr>
            <a:spLocks noGrp="1"/>
          </p:cNvSpPr>
          <p:nvPr>
            <p:ph idx="1"/>
          </p:nvPr>
        </p:nvSpPr>
        <p:spPr>
          <a:xfrm>
            <a:off x="-277539" y="3546858"/>
            <a:ext cx="6191910" cy="1535342"/>
          </a:xfrm>
        </p:spPr>
        <p:txBody>
          <a:bodyPr>
            <a:normAutofit lnSpcReduction="10000"/>
          </a:bodyPr>
          <a:lstStyle/>
          <a:p>
            <a:pPr lvl="1"/>
            <a:r>
              <a:rPr lang="en-US" sz="2000" dirty="0">
                <a:solidFill>
                  <a:schemeClr val="bg1"/>
                </a:solidFill>
              </a:rPr>
              <a:t>Emergent design</a:t>
            </a:r>
          </a:p>
          <a:p>
            <a:pPr lvl="2"/>
            <a:r>
              <a:rPr lang="en-US" sz="1800" dirty="0">
                <a:solidFill>
                  <a:schemeClr val="bg1"/>
                </a:solidFill>
              </a:rPr>
              <a:t>Organically grown by team</a:t>
            </a:r>
          </a:p>
          <a:p>
            <a:pPr lvl="2"/>
            <a:r>
              <a:rPr lang="en-US" sz="1800" b="1" u="sng" dirty="0">
                <a:solidFill>
                  <a:schemeClr val="bg1"/>
                </a:solidFill>
              </a:rPr>
              <a:t>Continuous</a:t>
            </a:r>
            <a:r>
              <a:rPr lang="en-US" sz="1800" dirty="0">
                <a:solidFill>
                  <a:schemeClr val="bg1"/>
                </a:solidFill>
              </a:rPr>
              <a:t> Integration and </a:t>
            </a:r>
            <a:r>
              <a:rPr lang="en-US" sz="1800" b="1" u="sng" dirty="0">
                <a:solidFill>
                  <a:schemeClr val="bg1"/>
                </a:solidFill>
              </a:rPr>
              <a:t>Testing</a:t>
            </a:r>
            <a:r>
              <a:rPr lang="en-US" sz="1800" dirty="0">
                <a:solidFill>
                  <a:schemeClr val="bg1"/>
                </a:solidFill>
              </a:rPr>
              <a:t> steps</a:t>
            </a:r>
          </a:p>
          <a:p>
            <a:pPr lvl="2"/>
            <a:r>
              <a:rPr lang="en-US" sz="1800" dirty="0">
                <a:solidFill>
                  <a:schemeClr val="bg1"/>
                </a:solidFill>
              </a:rPr>
              <a:t>Use business technical </a:t>
            </a:r>
            <a:r>
              <a:rPr lang="en-US" sz="1800" b="1" u="sng" dirty="0">
                <a:solidFill>
                  <a:schemeClr val="bg1"/>
                </a:solidFill>
              </a:rPr>
              <a:t>requirements</a:t>
            </a:r>
            <a:r>
              <a:rPr lang="en-US" sz="1800" dirty="0">
                <a:solidFill>
                  <a:schemeClr val="bg1"/>
                </a:solidFill>
              </a:rPr>
              <a:t> mapped to Security Requirements (SAMM)</a:t>
            </a:r>
          </a:p>
        </p:txBody>
      </p:sp>
      <p:pic>
        <p:nvPicPr>
          <p:cNvPr id="5" name="Picture 4">
            <a:extLst>
              <a:ext uri="{FF2B5EF4-FFF2-40B4-BE49-F238E27FC236}">
                <a16:creationId xmlns:a16="http://schemas.microsoft.com/office/drawing/2014/main" id="{C952E28F-8FA7-1241-8E5D-C219E63DE3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04207" y="928869"/>
            <a:ext cx="4789696" cy="2793989"/>
          </a:xfrm>
          <a:prstGeom prst="rect">
            <a:avLst/>
          </a:prstGeom>
          <a:effectLst>
            <a:outerShdw blurRad="50800" dist="355600" dir="2700000" algn="tl" rotWithShape="0">
              <a:prstClr val="black">
                <a:alpha val="40000"/>
              </a:prstClr>
            </a:outerShdw>
          </a:effectLst>
        </p:spPr>
      </p:pic>
      <p:pic>
        <p:nvPicPr>
          <p:cNvPr id="4" name="Picture 3">
            <a:extLst>
              <a:ext uri="{FF2B5EF4-FFF2-40B4-BE49-F238E27FC236}">
                <a16:creationId xmlns:a16="http://schemas.microsoft.com/office/drawing/2014/main" id="{4BF2C4A5-DAC2-0E43-851A-CB22C4C65C2F}"/>
              </a:ext>
            </a:extLst>
          </p:cNvPr>
          <p:cNvPicPr>
            <a:picLocks noChangeAspect="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7555895" y="2730436"/>
            <a:ext cx="1258385" cy="1258385"/>
          </a:xfrm>
          <a:prstGeom prst="rect">
            <a:avLst/>
          </a:prstGeom>
        </p:spPr>
      </p:pic>
      <p:sp>
        <p:nvSpPr>
          <p:cNvPr id="6" name="Oval 5">
            <a:extLst>
              <a:ext uri="{FF2B5EF4-FFF2-40B4-BE49-F238E27FC236}">
                <a16:creationId xmlns:a16="http://schemas.microsoft.com/office/drawing/2014/main" id="{29D355D2-3805-4891-B8D9-EC779841BFBA}"/>
              </a:ext>
            </a:extLst>
          </p:cNvPr>
          <p:cNvSpPr/>
          <p:nvPr/>
        </p:nvSpPr>
        <p:spPr>
          <a:xfrm>
            <a:off x="5172207" y="828971"/>
            <a:ext cx="742210" cy="535477"/>
          </a:xfrm>
          <a:prstGeom prst="ellipse">
            <a:avLst/>
          </a:prstGeom>
          <a:noFill/>
          <a:ln w="1047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2965322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C5434-E9ED-47EB-BA9D-626B4A8C67D4}"/>
              </a:ext>
            </a:extLst>
          </p:cNvPr>
          <p:cNvSpPr>
            <a:spLocks noGrp="1"/>
          </p:cNvSpPr>
          <p:nvPr>
            <p:ph type="title"/>
          </p:nvPr>
        </p:nvSpPr>
        <p:spPr/>
        <p:txBody>
          <a:bodyPr/>
          <a:lstStyle/>
          <a:p>
            <a:r>
              <a:rPr lang="en-US" dirty="0">
                <a:solidFill>
                  <a:schemeClr val="bg1"/>
                </a:solidFill>
              </a:rPr>
              <a:t>SAMM</a:t>
            </a:r>
          </a:p>
        </p:txBody>
      </p:sp>
      <p:pic>
        <p:nvPicPr>
          <p:cNvPr id="4" name="Picture 4" descr="http://docplayer.net/docs-images/18/844160/images/16-0.png">
            <a:extLst>
              <a:ext uri="{FF2B5EF4-FFF2-40B4-BE49-F238E27FC236}">
                <a16:creationId xmlns:a16="http://schemas.microsoft.com/office/drawing/2014/main" id="{E0465411-0FA4-4FB8-ABDA-0A4D737340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863003"/>
            <a:ext cx="6076950" cy="3417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371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96DA56B-4B63-4851-AACB-B8AC046EF326}"/>
              </a:ext>
            </a:extLst>
          </p:cNvPr>
          <p:cNvSpPr txBox="1">
            <a:spLocks/>
          </p:cNvSpPr>
          <p:nvPr/>
        </p:nvSpPr>
        <p:spPr>
          <a:xfrm>
            <a:off x="251520" y="483518"/>
            <a:ext cx="7848872" cy="14785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Quick review of rapid prototyping</a:t>
            </a:r>
            <a:endParaRPr lang="en-US" dirty="0"/>
          </a:p>
        </p:txBody>
      </p:sp>
      <p:pic>
        <p:nvPicPr>
          <p:cNvPr id="6" name="Picture 2" descr="Architecture work, blueprint, product design, prototyping ...">
            <a:extLst>
              <a:ext uri="{FF2B5EF4-FFF2-40B4-BE49-F238E27FC236}">
                <a16:creationId xmlns:a16="http://schemas.microsoft.com/office/drawing/2014/main" id="{0FF9ADAC-A1A0-4E84-8C0E-E3F6EAF4ADD0}"/>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355976" y="1230982"/>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1E3BDB03-3C07-4F96-BE0E-6744B530934B}"/>
              </a:ext>
            </a:extLst>
          </p:cNvPr>
          <p:cNvSpPr txBox="1">
            <a:spLocks/>
          </p:cNvSpPr>
          <p:nvPr/>
        </p:nvSpPr>
        <p:spPr>
          <a:xfrm>
            <a:off x="395536" y="1923678"/>
            <a:ext cx="6022876" cy="1906439"/>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dirty="0"/>
              <a:t>Identify basic requirements</a:t>
            </a:r>
          </a:p>
          <a:p>
            <a:pPr lvl="1"/>
            <a:r>
              <a:rPr lang="en-GB" dirty="0"/>
              <a:t>Conceptual Design</a:t>
            </a:r>
          </a:p>
          <a:p>
            <a:pPr lvl="1"/>
            <a:r>
              <a:rPr lang="en-US" dirty="0"/>
              <a:t>test the prototype and provide feedback</a:t>
            </a:r>
            <a:endParaRPr lang="en-GB" dirty="0"/>
          </a:p>
          <a:p>
            <a:pPr lvl="1"/>
            <a:r>
              <a:rPr lang="en-US" dirty="0"/>
              <a:t>Revise and enhance</a:t>
            </a:r>
          </a:p>
        </p:txBody>
      </p:sp>
    </p:spTree>
    <p:extLst>
      <p:ext uri="{BB962C8B-B14F-4D97-AF65-F5344CB8AC3E}">
        <p14:creationId xmlns:p14="http://schemas.microsoft.com/office/powerpoint/2010/main" val="3702329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6273-293B-464F-9B2A-8BDD0625D41A}"/>
              </a:ext>
            </a:extLst>
          </p:cNvPr>
          <p:cNvSpPr>
            <a:spLocks noGrp="1"/>
          </p:cNvSpPr>
          <p:nvPr>
            <p:ph type="title"/>
          </p:nvPr>
        </p:nvSpPr>
        <p:spPr/>
        <p:txBody>
          <a:bodyPr/>
          <a:lstStyle/>
          <a:p>
            <a:r>
              <a:rPr lang="en-US" b="1" dirty="0"/>
              <a:t>Rapid Threat model Prototyping </a:t>
            </a:r>
            <a:r>
              <a:rPr lang="en-US" dirty="0"/>
              <a:t>(RTMP)</a:t>
            </a:r>
            <a:endParaRPr lang="en-US" u="sng" dirty="0"/>
          </a:p>
        </p:txBody>
      </p:sp>
      <p:sp>
        <p:nvSpPr>
          <p:cNvPr id="3" name="Content Placeholder 2">
            <a:extLst>
              <a:ext uri="{FF2B5EF4-FFF2-40B4-BE49-F238E27FC236}">
                <a16:creationId xmlns:a16="http://schemas.microsoft.com/office/drawing/2014/main" id="{9D0C5B18-B7C2-CD4D-B5EA-12B0F5D3EDD6}"/>
              </a:ext>
            </a:extLst>
          </p:cNvPr>
          <p:cNvSpPr>
            <a:spLocks noGrp="1"/>
          </p:cNvSpPr>
          <p:nvPr>
            <p:ph idx="1"/>
          </p:nvPr>
        </p:nvSpPr>
        <p:spPr>
          <a:xfrm>
            <a:off x="4570808" y="1687116"/>
            <a:ext cx="3714750" cy="2856310"/>
          </a:xfrm>
        </p:spPr>
        <p:txBody>
          <a:bodyPr>
            <a:normAutofit lnSpcReduction="10000"/>
          </a:bodyPr>
          <a:lstStyle/>
          <a:p>
            <a:r>
              <a:rPr lang="en-US" dirty="0"/>
              <a:t>CONSISTENT framework</a:t>
            </a:r>
          </a:p>
          <a:p>
            <a:r>
              <a:rPr lang="en-US" dirty="0"/>
              <a:t>REPEATABLE process</a:t>
            </a:r>
          </a:p>
          <a:p>
            <a:r>
              <a:rPr lang="en-US" dirty="0"/>
              <a:t>MEASURABLE data</a:t>
            </a:r>
          </a:p>
          <a:p>
            <a:pPr marL="0" indent="0">
              <a:buNone/>
            </a:pPr>
            <a:endParaRPr lang="en-US" dirty="0"/>
          </a:p>
          <a:p>
            <a:pPr marL="0" indent="0">
              <a:buNone/>
            </a:pPr>
            <a:r>
              <a:rPr lang="en-US" dirty="0"/>
              <a:t>For CI/CD &amp; DevOps</a:t>
            </a:r>
          </a:p>
        </p:txBody>
      </p:sp>
      <p:pic>
        <p:nvPicPr>
          <p:cNvPr id="4" name="Picture 3">
            <a:extLst>
              <a:ext uri="{FF2B5EF4-FFF2-40B4-BE49-F238E27FC236}">
                <a16:creationId xmlns:a16="http://schemas.microsoft.com/office/drawing/2014/main" id="{0CA0A84B-5067-9B4D-B7F8-7FFA26022A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9383" y="1357908"/>
            <a:ext cx="3048000" cy="3048000"/>
          </a:xfrm>
          <a:prstGeom prst="rect">
            <a:avLst/>
          </a:prstGeom>
        </p:spPr>
      </p:pic>
    </p:spTree>
    <p:extLst>
      <p:ext uri="{BB962C8B-B14F-4D97-AF65-F5344CB8AC3E}">
        <p14:creationId xmlns:p14="http://schemas.microsoft.com/office/powerpoint/2010/main" val="438379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6273-293B-464F-9B2A-8BDD0625D41A}"/>
              </a:ext>
            </a:extLst>
          </p:cNvPr>
          <p:cNvSpPr>
            <a:spLocks noGrp="1"/>
          </p:cNvSpPr>
          <p:nvPr>
            <p:ph type="title"/>
          </p:nvPr>
        </p:nvSpPr>
        <p:spPr/>
        <p:txBody>
          <a:bodyPr/>
          <a:lstStyle/>
          <a:p>
            <a:r>
              <a:rPr lang="en-US" dirty="0"/>
              <a:t>Rapid </a:t>
            </a:r>
            <a:r>
              <a:rPr lang="en-US" b="1" dirty="0"/>
              <a:t>Threat model </a:t>
            </a:r>
            <a:r>
              <a:rPr lang="en-US" dirty="0"/>
              <a:t>prototyping - purpose</a:t>
            </a:r>
            <a:endParaRPr lang="en-US" u="sng" dirty="0"/>
          </a:p>
        </p:txBody>
      </p:sp>
      <p:sp>
        <p:nvSpPr>
          <p:cNvPr id="3" name="Content Placeholder 2">
            <a:extLst>
              <a:ext uri="{FF2B5EF4-FFF2-40B4-BE49-F238E27FC236}">
                <a16:creationId xmlns:a16="http://schemas.microsoft.com/office/drawing/2014/main" id="{9D0C5B18-B7C2-CD4D-B5EA-12B0F5D3EDD6}"/>
              </a:ext>
            </a:extLst>
          </p:cNvPr>
          <p:cNvSpPr>
            <a:spLocks noGrp="1"/>
          </p:cNvSpPr>
          <p:nvPr>
            <p:ph idx="1"/>
          </p:nvPr>
        </p:nvSpPr>
        <p:spPr>
          <a:xfrm>
            <a:off x="4570808" y="1687116"/>
            <a:ext cx="3714750" cy="2856310"/>
          </a:xfrm>
        </p:spPr>
        <p:txBody>
          <a:bodyPr>
            <a:normAutofit/>
          </a:bodyPr>
          <a:lstStyle/>
          <a:p>
            <a:r>
              <a:rPr lang="en-US" dirty="0"/>
              <a:t>Start the conversation</a:t>
            </a:r>
          </a:p>
          <a:p>
            <a:r>
              <a:rPr lang="en-US" dirty="0"/>
              <a:t>80/20 rule</a:t>
            </a:r>
          </a:p>
          <a:p>
            <a:r>
              <a:rPr lang="en-US" dirty="0"/>
              <a:t>Just-enough information</a:t>
            </a:r>
          </a:p>
          <a:p>
            <a:r>
              <a:rPr lang="en-US" dirty="0"/>
              <a:t>Not comprehensive… initially</a:t>
            </a:r>
          </a:p>
        </p:txBody>
      </p:sp>
      <p:pic>
        <p:nvPicPr>
          <p:cNvPr id="4" name="Picture 3">
            <a:extLst>
              <a:ext uri="{FF2B5EF4-FFF2-40B4-BE49-F238E27FC236}">
                <a16:creationId xmlns:a16="http://schemas.microsoft.com/office/drawing/2014/main" id="{0CA0A84B-5067-9B4D-B7F8-7FFA26022A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9383" y="1357908"/>
            <a:ext cx="3048000" cy="3048000"/>
          </a:xfrm>
          <a:prstGeom prst="rect">
            <a:avLst/>
          </a:prstGeom>
        </p:spPr>
      </p:pic>
    </p:spTree>
    <p:extLst>
      <p:ext uri="{BB962C8B-B14F-4D97-AF65-F5344CB8AC3E}">
        <p14:creationId xmlns:p14="http://schemas.microsoft.com/office/powerpoint/2010/main" val="610575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idx="4294967295"/>
          </p:nvPr>
        </p:nvSpPr>
        <p:spPr>
          <a:xfrm>
            <a:off x="1503363" y="463551"/>
            <a:ext cx="4940845" cy="668040"/>
          </a:xfrm>
          <a:prstGeom prst="rect">
            <a:avLst/>
          </a:prstGeom>
        </p:spPr>
        <p:txBody>
          <a:bodyPr>
            <a:normAutofit/>
          </a:bodyPr>
          <a:lstStyle/>
          <a:p>
            <a:r>
              <a:rPr lang="en-US" sz="2400" b="1" dirty="0">
                <a:solidFill>
                  <a:schemeClr val="bg1"/>
                </a:solidFill>
              </a:rPr>
              <a:t>Let’s break it down by </a:t>
            </a:r>
            <a:r>
              <a:rPr lang="en-US" sz="2400" b="1" dirty="0" err="1">
                <a:solidFill>
                  <a:schemeClr val="bg1"/>
                </a:solidFill>
              </a:rPr>
              <a:t>devops</a:t>
            </a:r>
            <a:r>
              <a:rPr lang="en-US" sz="2400" b="1" dirty="0">
                <a:solidFill>
                  <a:schemeClr val="bg1"/>
                </a:solidFill>
              </a:rPr>
              <a:t> steps</a:t>
            </a:r>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4294967295"/>
          </p:nvPr>
        </p:nvPicPr>
        <p:blipFill>
          <a:blip r:embed="rId3">
            <a:extLst>
              <a:ext uri="{96DAC541-7B7A-43D3-8B79-37D633B846F1}">
                <asvg:svgBlip xmlns:asvg="http://schemas.microsoft.com/office/drawing/2016/SVG/main" r:embed="rId4"/>
              </a:ext>
            </a:extLst>
          </a:blip>
          <a:stretch>
            <a:fillRect/>
          </a:stretch>
        </p:blipFill>
        <p:spPr>
          <a:xfrm>
            <a:off x="2428875" y="1563638"/>
            <a:ext cx="4286250" cy="2428875"/>
          </a:xfrm>
          <a:prstGeom prst="rect">
            <a:avLst/>
          </a:prstGeom>
        </p:spPr>
      </p:pic>
    </p:spTree>
    <p:extLst>
      <p:ext uri="{BB962C8B-B14F-4D97-AF65-F5344CB8AC3E}">
        <p14:creationId xmlns:p14="http://schemas.microsoft.com/office/powerpoint/2010/main" val="775969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idx="4294967295"/>
          </p:nvPr>
        </p:nvSpPr>
        <p:spPr>
          <a:xfrm>
            <a:off x="0" y="463550"/>
            <a:ext cx="7429500" cy="1109663"/>
          </a:xfrm>
          <a:prstGeom prst="rect">
            <a:avLst/>
          </a:prstGeom>
        </p:spPr>
        <p:txBody>
          <a:bodyPr>
            <a:normAutofit/>
          </a:bodyPr>
          <a:lstStyle/>
          <a:p>
            <a:pPr algn="ctr"/>
            <a:r>
              <a:rPr lang="en-US" sz="2800" dirty="0">
                <a:solidFill>
                  <a:schemeClr val="bg1"/>
                </a:solidFill>
              </a:rPr>
              <a:t>Use a common security framework</a:t>
            </a:r>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4294967295"/>
          </p:nvPr>
        </p:nvPicPr>
        <p:blipFill>
          <a:blip r:embed="rId2">
            <a:extLst>
              <a:ext uri="{96DAC541-7B7A-43D3-8B79-37D633B846F1}">
                <asvg:svgBlip xmlns:asvg="http://schemas.microsoft.com/office/drawing/2016/SVG/main" r:embed="rId3"/>
              </a:ext>
            </a:extLst>
          </a:blip>
          <a:stretch>
            <a:fillRect/>
          </a:stretch>
        </p:blipFill>
        <p:spPr>
          <a:xfrm>
            <a:off x="2373982" y="1800225"/>
            <a:ext cx="4286250" cy="2428875"/>
          </a:xfrm>
          <a:prstGeom prst="rect">
            <a:avLst/>
          </a:prstGeom>
        </p:spPr>
      </p:pic>
      <p:sp>
        <p:nvSpPr>
          <p:cNvPr id="4" name="Block Arc 3">
            <a:extLst>
              <a:ext uri="{FF2B5EF4-FFF2-40B4-BE49-F238E27FC236}">
                <a16:creationId xmlns:a16="http://schemas.microsoft.com/office/drawing/2014/main" id="{181A84B7-C556-CE4F-9C48-96BC528B543F}"/>
              </a:ext>
            </a:extLst>
          </p:cNvPr>
          <p:cNvSpPr/>
          <p:nvPr/>
        </p:nvSpPr>
        <p:spPr>
          <a:xfrm rot="16413318">
            <a:off x="2427685" y="1800821"/>
            <a:ext cx="2363390" cy="2428875"/>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3" name="Oval 2">
            <a:extLst>
              <a:ext uri="{FF2B5EF4-FFF2-40B4-BE49-F238E27FC236}">
                <a16:creationId xmlns:a16="http://schemas.microsoft.com/office/drawing/2014/main" id="{D65AA35D-514B-CD48-B39D-20BEE8A89BAF}"/>
              </a:ext>
            </a:extLst>
          </p:cNvPr>
          <p:cNvSpPr/>
          <p:nvPr/>
        </p:nvSpPr>
        <p:spPr>
          <a:xfrm>
            <a:off x="4570810" y="2072581"/>
            <a:ext cx="1858566" cy="1861244"/>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7" name="Title 1">
            <a:extLst>
              <a:ext uri="{FF2B5EF4-FFF2-40B4-BE49-F238E27FC236}">
                <a16:creationId xmlns:a16="http://schemas.microsoft.com/office/drawing/2014/main" id="{2AA3AC32-DBF9-294D-A82C-1EECB72DDFE0}"/>
              </a:ext>
            </a:extLst>
          </p:cNvPr>
          <p:cNvSpPr txBox="1">
            <a:spLocks/>
          </p:cNvSpPr>
          <p:nvPr/>
        </p:nvSpPr>
        <p:spPr>
          <a:xfrm>
            <a:off x="5077199" y="1031537"/>
            <a:ext cx="3786757" cy="110892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defTabSz="685800"/>
            <a:r>
              <a:rPr lang="en-US" sz="1500" dirty="0">
                <a:solidFill>
                  <a:prstClr val="white"/>
                </a:solidFill>
                <a:latin typeface="Tw Cen MT" panose="020B0602020104020603"/>
              </a:rPr>
              <a:t>to communicate issues across groups</a:t>
            </a:r>
          </a:p>
        </p:txBody>
      </p:sp>
    </p:spTree>
    <p:extLst>
      <p:ext uri="{BB962C8B-B14F-4D97-AF65-F5344CB8AC3E}">
        <p14:creationId xmlns:p14="http://schemas.microsoft.com/office/powerpoint/2010/main" val="1267185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71A3C4-F9D6-1741-A643-8CCCE9D450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62150" y="723900"/>
            <a:ext cx="5219700" cy="3914775"/>
          </a:xfrm>
          <a:prstGeom prst="rect">
            <a:avLst/>
          </a:prstGeom>
        </p:spPr>
      </p:pic>
    </p:spTree>
    <p:extLst>
      <p:ext uri="{BB962C8B-B14F-4D97-AF65-F5344CB8AC3E}">
        <p14:creationId xmlns:p14="http://schemas.microsoft.com/office/powerpoint/2010/main" val="3448166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Who is this guy?!?</a:t>
            </a:r>
          </a:p>
        </p:txBody>
      </p:sp>
    </p:spTree>
    <p:extLst>
      <p:ext uri="{BB962C8B-B14F-4D97-AF65-F5344CB8AC3E}">
        <p14:creationId xmlns:p14="http://schemas.microsoft.com/office/powerpoint/2010/main" val="1490751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71A3C4-F9D6-1741-A643-8CCCE9D450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62150" y="723900"/>
            <a:ext cx="5219700" cy="3914775"/>
          </a:xfrm>
          <a:prstGeom prst="rect">
            <a:avLst/>
          </a:prstGeom>
        </p:spPr>
      </p:pic>
      <p:sp>
        <p:nvSpPr>
          <p:cNvPr id="5" name="Rectangle 4">
            <a:extLst>
              <a:ext uri="{FF2B5EF4-FFF2-40B4-BE49-F238E27FC236}">
                <a16:creationId xmlns:a16="http://schemas.microsoft.com/office/drawing/2014/main" id="{0030F56E-6698-B448-9CCA-5E9A7B4ACB7D}"/>
              </a:ext>
            </a:extLst>
          </p:cNvPr>
          <p:cNvSpPr/>
          <p:nvPr/>
        </p:nvSpPr>
        <p:spPr>
          <a:xfrm rot="21126699">
            <a:off x="4490666" y="2601046"/>
            <a:ext cx="2494892" cy="304800"/>
          </a:xfrm>
          <a:prstGeom prst="rect">
            <a:avLst/>
          </a:prstGeom>
          <a:solidFill>
            <a:schemeClr val="accent2">
              <a:lumMod val="75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AUTHENTICATION ~ INTEGRITY</a:t>
            </a:r>
          </a:p>
        </p:txBody>
      </p:sp>
    </p:spTree>
    <p:extLst>
      <p:ext uri="{BB962C8B-B14F-4D97-AF65-F5344CB8AC3E}">
        <p14:creationId xmlns:p14="http://schemas.microsoft.com/office/powerpoint/2010/main" val="2116755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idx="4294967295"/>
          </p:nvPr>
        </p:nvSpPr>
        <p:spPr>
          <a:xfrm>
            <a:off x="1043608" y="421755"/>
            <a:ext cx="7429500" cy="450850"/>
          </a:xfrm>
          <a:prstGeom prst="rect">
            <a:avLst/>
          </a:prstGeom>
        </p:spPr>
        <p:txBody>
          <a:bodyPr>
            <a:normAutofit/>
          </a:bodyPr>
          <a:lstStyle/>
          <a:p>
            <a:r>
              <a:rPr lang="en-US" sz="2400" dirty="0">
                <a:solidFill>
                  <a:schemeClr val="bg1"/>
                </a:solidFill>
              </a:rPr>
              <a:t>Build on a current context or process diagram </a:t>
            </a:r>
          </a:p>
        </p:txBody>
      </p:sp>
      <p:pic>
        <p:nvPicPr>
          <p:cNvPr id="11" name="Content Placeholder 5">
            <a:extLst>
              <a:ext uri="{FF2B5EF4-FFF2-40B4-BE49-F238E27FC236}">
                <a16:creationId xmlns:a16="http://schemas.microsoft.com/office/drawing/2014/main" id="{F9688627-E6E8-E941-A84A-EA182FF13BB4}"/>
              </a:ext>
            </a:extLst>
          </p:cNvPr>
          <p:cNvPicPr>
            <a:picLocks noGrp="1" noChangeAspect="1"/>
          </p:cNvPicPr>
          <p:nvPr>
            <p:ph idx="4294967295"/>
          </p:nvPr>
        </p:nvPicPr>
        <p:blipFill>
          <a:blip r:embed="rId3">
            <a:extLst>
              <a:ext uri="{96DAC541-7B7A-43D3-8B79-37D633B846F1}">
                <asvg:svgBlip xmlns:asvg="http://schemas.microsoft.com/office/drawing/2016/SVG/main" r:embed="rId4"/>
              </a:ext>
            </a:extLst>
          </a:blip>
          <a:stretch>
            <a:fillRect/>
          </a:stretch>
        </p:blipFill>
        <p:spPr>
          <a:xfrm>
            <a:off x="2411760" y="1800225"/>
            <a:ext cx="4286250" cy="2428875"/>
          </a:xfrm>
          <a:prstGeom prst="rect">
            <a:avLst/>
          </a:prstGeom>
        </p:spPr>
      </p:pic>
      <p:sp>
        <p:nvSpPr>
          <p:cNvPr id="7" name="Content Placeholder 2">
            <a:extLst>
              <a:ext uri="{FF2B5EF4-FFF2-40B4-BE49-F238E27FC236}">
                <a16:creationId xmlns:a16="http://schemas.microsoft.com/office/drawing/2014/main" id="{447E9333-6514-6646-8F3A-2EAAB453C4ED}"/>
              </a:ext>
            </a:extLst>
          </p:cNvPr>
          <p:cNvSpPr txBox="1">
            <a:spLocks/>
          </p:cNvSpPr>
          <p:nvPr/>
        </p:nvSpPr>
        <p:spPr>
          <a:xfrm>
            <a:off x="328616" y="2072581"/>
            <a:ext cx="1814510" cy="1508819"/>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b="1" dirty="0">
                <a:solidFill>
                  <a:prstClr val="white"/>
                </a:solidFill>
                <a:latin typeface="Tw Cen MT" panose="020B0602020104020603"/>
              </a:rPr>
              <a:t>Model Storming </a:t>
            </a:r>
            <a:r>
              <a:rPr lang="en-US" sz="1800" dirty="0">
                <a:solidFill>
                  <a:prstClr val="white"/>
                </a:solidFill>
                <a:latin typeface="Tw Cen MT" panose="020B0602020104020603"/>
              </a:rPr>
              <a:t>to adapt new requirements</a:t>
            </a:r>
          </a:p>
        </p:txBody>
      </p:sp>
      <p:sp>
        <p:nvSpPr>
          <p:cNvPr id="8" name="Content Placeholder 2">
            <a:extLst>
              <a:ext uri="{FF2B5EF4-FFF2-40B4-BE49-F238E27FC236}">
                <a16:creationId xmlns:a16="http://schemas.microsoft.com/office/drawing/2014/main" id="{2816A1F1-3445-3140-8CE3-886D1F22904B}"/>
              </a:ext>
            </a:extLst>
          </p:cNvPr>
          <p:cNvSpPr txBox="1">
            <a:spLocks/>
          </p:cNvSpPr>
          <p:nvPr/>
        </p:nvSpPr>
        <p:spPr>
          <a:xfrm>
            <a:off x="1213247" y="4283690"/>
            <a:ext cx="2428875" cy="741760"/>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No data duplication</a:t>
            </a:r>
          </a:p>
        </p:txBody>
      </p:sp>
      <p:sp>
        <p:nvSpPr>
          <p:cNvPr id="12" name="Block Arc 11">
            <a:extLst>
              <a:ext uri="{FF2B5EF4-FFF2-40B4-BE49-F238E27FC236}">
                <a16:creationId xmlns:a16="http://schemas.microsoft.com/office/drawing/2014/main" id="{399E5011-CD49-CB40-8134-967A4B731E50}"/>
              </a:ext>
            </a:extLst>
          </p:cNvPr>
          <p:cNvSpPr/>
          <p:nvPr/>
        </p:nvSpPr>
        <p:spPr>
          <a:xfrm rot="16413318">
            <a:off x="2427685" y="1800821"/>
            <a:ext cx="2363390" cy="2428875"/>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13" name="Oval 12">
            <a:extLst>
              <a:ext uri="{FF2B5EF4-FFF2-40B4-BE49-F238E27FC236}">
                <a16:creationId xmlns:a16="http://schemas.microsoft.com/office/drawing/2014/main" id="{0A8C2DCC-6542-DE4D-A7AC-C9592B78FCD5}"/>
              </a:ext>
            </a:extLst>
          </p:cNvPr>
          <p:cNvSpPr/>
          <p:nvPr/>
        </p:nvSpPr>
        <p:spPr>
          <a:xfrm>
            <a:off x="4570810" y="2072581"/>
            <a:ext cx="1858566" cy="1861244"/>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9" name="Content Placeholder 2">
            <a:extLst>
              <a:ext uri="{FF2B5EF4-FFF2-40B4-BE49-F238E27FC236}">
                <a16:creationId xmlns:a16="http://schemas.microsoft.com/office/drawing/2014/main" id="{244E6478-0A15-B24F-85E2-A2FC8EB04035}"/>
              </a:ext>
            </a:extLst>
          </p:cNvPr>
          <p:cNvSpPr txBox="1">
            <a:spLocks/>
          </p:cNvSpPr>
          <p:nvPr/>
        </p:nvSpPr>
        <p:spPr>
          <a:xfrm>
            <a:off x="5387132" y="1669314"/>
            <a:ext cx="3333356" cy="741760"/>
          </a:xfrm>
          <a:prstGeom prst="rect">
            <a:avLst/>
          </a:prstGeom>
        </p:spPr>
        <p:txBody>
          <a:bodyPr vert="horz" lIns="68580" tIns="34290" rIns="68580" bIns="3429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Save TM data in these diagrams </a:t>
            </a:r>
          </a:p>
          <a:p>
            <a:pPr marL="171450" indent="-171450" defTabSz="685800">
              <a:spcBef>
                <a:spcPts val="750"/>
              </a:spcBef>
            </a:pPr>
            <a:r>
              <a:rPr lang="en-US" sz="1800" dirty="0">
                <a:solidFill>
                  <a:prstClr val="white"/>
                </a:solidFill>
                <a:latin typeface="Tw Cen MT" panose="020B0602020104020603"/>
              </a:rPr>
              <a:t>Run TM through process per diagram change</a:t>
            </a:r>
          </a:p>
        </p:txBody>
      </p:sp>
    </p:spTree>
    <p:extLst>
      <p:ext uri="{BB962C8B-B14F-4D97-AF65-F5344CB8AC3E}">
        <p14:creationId xmlns:p14="http://schemas.microsoft.com/office/powerpoint/2010/main" val="145294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idx="4294967295"/>
          </p:nvPr>
        </p:nvSpPr>
        <p:spPr/>
        <p:txBody>
          <a:bodyPr/>
          <a:lstStyle/>
          <a:p>
            <a:r>
              <a:rPr lang="en-US" dirty="0"/>
              <a:t>Example diagram (REAL SYSTEM though)</a:t>
            </a:r>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1626067" y="2078409"/>
            <a:ext cx="796413" cy="42032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1990121" y="2703632"/>
            <a:ext cx="2123268" cy="374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054494" y="1470249"/>
            <a:ext cx="1279367" cy="62442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3679191" y="2493764"/>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UPLOADER</a:t>
            </a:r>
            <a:endParaRPr lang="en-US" sz="75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378179" y="3030793"/>
            <a:ext cx="796413" cy="42032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3</a:t>
            </a:r>
            <a:r>
              <a:rPr lang="en-US" sz="1350" baseline="30000" dirty="0">
                <a:solidFill>
                  <a:schemeClr val="bg1"/>
                </a:solidFill>
              </a:rPr>
              <a:t>rd</a:t>
            </a:r>
            <a:r>
              <a:rPr lang="en-US" sz="1350"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061" y="1851422"/>
            <a:ext cx="796413" cy="796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0362" y="3479988"/>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3522113" y="4262050"/>
            <a:ext cx="1257204" cy="300082"/>
          </a:xfrm>
          <a:prstGeom prst="rect">
            <a:avLst/>
          </a:prstGeom>
        </p:spPr>
        <p:txBody>
          <a:bodyPr wrap="none">
            <a:spAutoFit/>
          </a:bodyPr>
          <a:lstStyle/>
          <a:p>
            <a:r>
              <a:rPr lang="en-US" sz="1350"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154370" y="2289530"/>
            <a:ext cx="471697"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2422480" y="2330839"/>
            <a:ext cx="427593"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120864" y="3240957"/>
            <a:ext cx="1743590" cy="97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4123723" y="3245837"/>
            <a:ext cx="0" cy="343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5016532" y="253093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PARSING</a:t>
            </a:r>
            <a:endParaRPr lang="en-US" sz="75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7260040" y="326360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ANALYSIS</a:t>
            </a:r>
            <a:endParaRPr lang="en-US" sz="75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6130241" y="3031016"/>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DATA PROCESS</a:t>
            </a:r>
            <a:endParaRPr lang="en-US" sz="75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3668801" y="147814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DOWN</a:t>
            </a:r>
          </a:p>
          <a:p>
            <a:pPr algn="ctr"/>
            <a:r>
              <a:rPr lang="en-US" sz="825" dirty="0">
                <a:solidFill>
                  <a:schemeClr val="bg1"/>
                </a:solidFill>
              </a:rPr>
              <a:t>LOADER</a:t>
            </a:r>
            <a:endParaRPr lang="en-US" sz="75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4441251" y="1988170"/>
            <a:ext cx="2645156" cy="61879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5893250" y="2078410"/>
            <a:ext cx="1366790" cy="783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6783926" y="2094673"/>
            <a:ext cx="910252" cy="1006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7706444" y="2094673"/>
            <a:ext cx="426279" cy="11689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4412945" y="3190731"/>
            <a:ext cx="734336" cy="49970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4467084" y="3417518"/>
            <a:ext cx="1663157" cy="40583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4467083" y="3923401"/>
            <a:ext cx="2923706" cy="5129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3239058" y="2880266"/>
            <a:ext cx="440134" cy="10669"/>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77618" y="425136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6000937" y="4163240"/>
            <a:ext cx="1320041" cy="300082"/>
          </a:xfrm>
          <a:prstGeom prst="rect">
            <a:avLst/>
          </a:prstGeom>
        </p:spPr>
        <p:txBody>
          <a:bodyPr wrap="none">
            <a:spAutoFit/>
          </a:bodyPr>
          <a:lstStyle/>
          <a:p>
            <a:r>
              <a:rPr lang="en-US" sz="1350"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7390789" y="4036604"/>
            <a:ext cx="315656" cy="36394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3239058" y="1864643"/>
            <a:ext cx="429743" cy="36455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5146271" y="2025338"/>
            <a:ext cx="316666" cy="50559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02910" y="133861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5456745" y="1420496"/>
            <a:ext cx="1197892" cy="300082"/>
          </a:xfrm>
          <a:prstGeom prst="rect">
            <a:avLst/>
          </a:prstGeom>
        </p:spPr>
        <p:txBody>
          <a:bodyPr wrap="none">
            <a:spAutoFit/>
          </a:bodyPr>
          <a:lstStyle/>
          <a:p>
            <a:r>
              <a:rPr lang="en-US" sz="1350"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4572000" y="1681977"/>
            <a:ext cx="230910" cy="3489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5391421" y="1932211"/>
            <a:ext cx="944945" cy="111256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5489631" y="1681977"/>
            <a:ext cx="1901158" cy="16948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007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42DE-C12C-0A44-8F18-71608A43BBF3}"/>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EBB066D7-94A8-DA48-AF12-81D64CE8EE3B}"/>
              </a:ext>
            </a:extLst>
          </p:cNvPr>
          <p:cNvPicPr>
            <a:picLocks noChangeAspect="1"/>
          </p:cNvPicPr>
          <p:nvPr/>
        </p:nvPicPr>
        <p:blipFill>
          <a:blip r:embed="rId3">
            <a:duotone>
              <a:schemeClr val="bg2">
                <a:shade val="45000"/>
                <a:satMod val="135000"/>
              </a:schemeClr>
              <a:prstClr val="white"/>
            </a:duotone>
          </a:blip>
          <a:stretch>
            <a:fillRect/>
          </a:stretch>
        </p:blipFill>
        <p:spPr>
          <a:xfrm>
            <a:off x="0" y="1767078"/>
            <a:ext cx="9144000" cy="1609344"/>
          </a:xfrm>
          <a:prstGeom prst="rect">
            <a:avLst/>
          </a:prstGeom>
          <a:noFill/>
        </p:spPr>
      </p:pic>
      <p:sp>
        <p:nvSpPr>
          <p:cNvPr id="3" name="Donut 2">
            <a:extLst>
              <a:ext uri="{FF2B5EF4-FFF2-40B4-BE49-F238E27FC236}">
                <a16:creationId xmlns:a16="http://schemas.microsoft.com/office/drawing/2014/main" id="{8054D27D-628A-8248-94F7-17F606788ABA}"/>
              </a:ext>
            </a:extLst>
          </p:cNvPr>
          <p:cNvSpPr/>
          <p:nvPr/>
        </p:nvSpPr>
        <p:spPr>
          <a:xfrm>
            <a:off x="3657600" y="1924050"/>
            <a:ext cx="1152525" cy="1152525"/>
          </a:xfrm>
          <a:prstGeom prst="donut">
            <a:avLst>
              <a:gd name="adj" fmla="val 11634"/>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5" name="Frame 4">
            <a:extLst>
              <a:ext uri="{FF2B5EF4-FFF2-40B4-BE49-F238E27FC236}">
                <a16:creationId xmlns:a16="http://schemas.microsoft.com/office/drawing/2014/main" id="{2C2ABF49-34F7-7048-92A7-E53BE7D6FF6F}"/>
              </a:ext>
            </a:extLst>
          </p:cNvPr>
          <p:cNvSpPr/>
          <p:nvPr/>
        </p:nvSpPr>
        <p:spPr>
          <a:xfrm>
            <a:off x="3409950" y="3069145"/>
            <a:ext cx="1657350" cy="37890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Title 1">
            <a:extLst>
              <a:ext uri="{FF2B5EF4-FFF2-40B4-BE49-F238E27FC236}">
                <a16:creationId xmlns:a16="http://schemas.microsoft.com/office/drawing/2014/main" id="{66B20B68-2A61-4789-AFCC-67AAEBE5FA17}"/>
              </a:ext>
            </a:extLst>
          </p:cNvPr>
          <p:cNvSpPr txBox="1">
            <a:spLocks/>
          </p:cNvSpPr>
          <p:nvPr/>
        </p:nvSpPr>
        <p:spPr>
          <a:xfrm>
            <a:off x="856060" y="3712910"/>
            <a:ext cx="7429499" cy="50876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700" dirty="0"/>
              <a:t>is the most dangerous!!!</a:t>
            </a:r>
          </a:p>
        </p:txBody>
      </p:sp>
      <p:sp>
        <p:nvSpPr>
          <p:cNvPr id="7" name="Rectangle 6">
            <a:extLst>
              <a:ext uri="{FF2B5EF4-FFF2-40B4-BE49-F238E27FC236}">
                <a16:creationId xmlns:a16="http://schemas.microsoft.com/office/drawing/2014/main" id="{7B649EE2-B25B-4AC7-88C7-6E9A0E7D319D}"/>
              </a:ext>
            </a:extLst>
          </p:cNvPr>
          <p:cNvSpPr/>
          <p:nvPr/>
        </p:nvSpPr>
        <p:spPr>
          <a:xfrm>
            <a:off x="623734" y="626763"/>
            <a:ext cx="7894149" cy="707886"/>
          </a:xfrm>
          <a:prstGeom prst="rect">
            <a:avLst/>
          </a:prstGeom>
        </p:spPr>
        <p:txBody>
          <a:bodyPr wrap="none">
            <a:spAutoFit/>
          </a:bodyPr>
          <a:lstStyle/>
          <a:p>
            <a:r>
              <a:rPr lang="en-US" sz="4000" dirty="0"/>
              <a:t>Elevation of privilege / access control</a:t>
            </a:r>
            <a:endParaRPr lang="en-GB" sz="4000" dirty="0"/>
          </a:p>
        </p:txBody>
      </p:sp>
    </p:spTree>
    <p:extLst>
      <p:ext uri="{BB962C8B-B14F-4D97-AF65-F5344CB8AC3E}">
        <p14:creationId xmlns:p14="http://schemas.microsoft.com/office/powerpoint/2010/main" val="4207736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idx="4294967295"/>
          </p:nvPr>
        </p:nvSpPr>
        <p:spPr>
          <a:xfrm>
            <a:off x="1714500" y="58738"/>
            <a:ext cx="7429500" cy="855662"/>
          </a:xfrm>
          <a:prstGeom prst="rect">
            <a:avLst/>
          </a:prstGeom>
        </p:spPr>
        <p:txBody>
          <a:bodyPr>
            <a:normAutofit/>
          </a:bodyPr>
          <a:lstStyle/>
          <a:p>
            <a:pPr algn="ctr"/>
            <a:r>
              <a:rPr lang="en-US" sz="2400" dirty="0"/>
              <a:t>Discover the Zones of Trust</a:t>
            </a:r>
            <a:endParaRPr lang="en-US" sz="2400" i="1" dirty="0"/>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4294967295"/>
          </p:nvPr>
        </p:nvPicPr>
        <p:blipFill>
          <a:blip r:embed="rId3">
            <a:extLst>
              <a:ext uri="{96DAC541-7B7A-43D3-8B79-37D633B846F1}">
                <asvg:svgBlip xmlns:asvg="http://schemas.microsoft.com/office/drawing/2016/SVG/main" r:embed="rId4"/>
              </a:ext>
            </a:extLst>
          </a:blip>
          <a:stretch>
            <a:fillRect/>
          </a:stretch>
        </p:blipFill>
        <p:spPr>
          <a:xfrm>
            <a:off x="2411760" y="1811679"/>
            <a:ext cx="4286250" cy="2428875"/>
          </a:xfrm>
          <a:prstGeom prst="rect">
            <a:avLst/>
          </a:prstGeom>
        </p:spPr>
      </p:pic>
      <p:sp>
        <p:nvSpPr>
          <p:cNvPr id="4" name="Block Arc 3">
            <a:extLst>
              <a:ext uri="{FF2B5EF4-FFF2-40B4-BE49-F238E27FC236}">
                <a16:creationId xmlns:a16="http://schemas.microsoft.com/office/drawing/2014/main" id="{181A84B7-C556-CE4F-9C48-96BC528B543F}"/>
              </a:ext>
            </a:extLst>
          </p:cNvPr>
          <p:cNvSpPr/>
          <p:nvPr/>
        </p:nvSpPr>
        <p:spPr>
          <a:xfrm rot="10308015">
            <a:off x="2427685" y="1800821"/>
            <a:ext cx="2363390" cy="2428875"/>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3" name="Oval 2">
            <a:extLst>
              <a:ext uri="{FF2B5EF4-FFF2-40B4-BE49-F238E27FC236}">
                <a16:creationId xmlns:a16="http://schemas.microsoft.com/office/drawing/2014/main" id="{D65AA35D-514B-CD48-B39D-20BEE8A89BAF}"/>
              </a:ext>
            </a:extLst>
          </p:cNvPr>
          <p:cNvSpPr/>
          <p:nvPr/>
        </p:nvSpPr>
        <p:spPr>
          <a:xfrm>
            <a:off x="4570810" y="2072581"/>
            <a:ext cx="1858566" cy="1861244"/>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7" name="Content Placeholder 2">
            <a:extLst>
              <a:ext uri="{FF2B5EF4-FFF2-40B4-BE49-F238E27FC236}">
                <a16:creationId xmlns:a16="http://schemas.microsoft.com/office/drawing/2014/main" id="{447E9333-6514-6646-8F3A-2EAAB453C4ED}"/>
              </a:ext>
            </a:extLst>
          </p:cNvPr>
          <p:cNvSpPr txBox="1">
            <a:spLocks/>
          </p:cNvSpPr>
          <p:nvPr/>
        </p:nvSpPr>
        <p:spPr>
          <a:xfrm>
            <a:off x="328616" y="2072581"/>
            <a:ext cx="1814510" cy="1508819"/>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Find Elevation of Privilege issues quickly</a:t>
            </a:r>
          </a:p>
        </p:txBody>
      </p:sp>
      <p:sp>
        <p:nvSpPr>
          <p:cNvPr id="9" name="Content Placeholder 2">
            <a:extLst>
              <a:ext uri="{FF2B5EF4-FFF2-40B4-BE49-F238E27FC236}">
                <a16:creationId xmlns:a16="http://schemas.microsoft.com/office/drawing/2014/main" id="{7CC7E547-7A4A-4D2E-850C-3AEFE87A8506}"/>
              </a:ext>
            </a:extLst>
          </p:cNvPr>
          <p:cNvSpPr txBox="1">
            <a:spLocks/>
          </p:cNvSpPr>
          <p:nvPr/>
        </p:nvSpPr>
        <p:spPr>
          <a:xfrm>
            <a:off x="546826" y="4355024"/>
            <a:ext cx="4212283" cy="513375"/>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Think of it as measuring security impact</a:t>
            </a:r>
          </a:p>
        </p:txBody>
      </p:sp>
      <p:sp>
        <p:nvSpPr>
          <p:cNvPr id="10" name="Content Placeholder 2">
            <a:extLst>
              <a:ext uri="{FF2B5EF4-FFF2-40B4-BE49-F238E27FC236}">
                <a16:creationId xmlns:a16="http://schemas.microsoft.com/office/drawing/2014/main" id="{E1D2CDA7-7412-4526-9E65-A595038D6E59}"/>
              </a:ext>
            </a:extLst>
          </p:cNvPr>
          <p:cNvSpPr txBox="1">
            <a:spLocks/>
          </p:cNvSpPr>
          <p:nvPr/>
        </p:nvSpPr>
        <p:spPr>
          <a:xfrm>
            <a:off x="5884206" y="2041991"/>
            <a:ext cx="1814510" cy="1508819"/>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Most time should be spent on this</a:t>
            </a:r>
          </a:p>
        </p:txBody>
      </p:sp>
      <p:sp>
        <p:nvSpPr>
          <p:cNvPr id="11" name="Title 1">
            <a:extLst>
              <a:ext uri="{FF2B5EF4-FFF2-40B4-BE49-F238E27FC236}">
                <a16:creationId xmlns:a16="http://schemas.microsoft.com/office/drawing/2014/main" id="{4AB54739-B104-417C-B6B5-096220244794}"/>
              </a:ext>
            </a:extLst>
          </p:cNvPr>
          <p:cNvSpPr txBox="1">
            <a:spLocks/>
          </p:cNvSpPr>
          <p:nvPr/>
        </p:nvSpPr>
        <p:spPr>
          <a:xfrm>
            <a:off x="2071285" y="621702"/>
            <a:ext cx="4999049" cy="562487"/>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defTabSz="685800"/>
            <a:r>
              <a:rPr lang="en-US" sz="1800" dirty="0">
                <a:solidFill>
                  <a:prstClr val="white"/>
                </a:solidFill>
                <a:latin typeface="Tw Cen MT" panose="020B0602020104020603"/>
              </a:rPr>
              <a:t>ADD ZONES during sprint </a:t>
            </a:r>
            <a:r>
              <a:rPr lang="en-US" sz="2400" b="1" dirty="0">
                <a:solidFill>
                  <a:prstClr val="white"/>
                </a:solidFill>
                <a:latin typeface="Tw Cen MT" panose="020B0602020104020603"/>
              </a:rPr>
              <a:t>0</a:t>
            </a:r>
            <a:r>
              <a:rPr lang="en-US" sz="1800" dirty="0">
                <a:solidFill>
                  <a:prstClr val="white"/>
                </a:solidFill>
                <a:latin typeface="Tw Cen MT" panose="020B0602020104020603"/>
              </a:rPr>
              <a:t> or pre-sprint</a:t>
            </a:r>
          </a:p>
        </p:txBody>
      </p:sp>
    </p:spTree>
    <p:extLst>
      <p:ext uri="{BB962C8B-B14F-4D97-AF65-F5344CB8AC3E}">
        <p14:creationId xmlns:p14="http://schemas.microsoft.com/office/powerpoint/2010/main" val="2288982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E6F5-7E31-43BC-BDBB-D25D45F53E5C}"/>
              </a:ext>
            </a:extLst>
          </p:cNvPr>
          <p:cNvSpPr>
            <a:spLocks noGrp="1"/>
          </p:cNvSpPr>
          <p:nvPr>
            <p:ph type="title" idx="4294967295"/>
          </p:nvPr>
        </p:nvSpPr>
        <p:spPr>
          <a:xfrm>
            <a:off x="1115616" y="339502"/>
            <a:ext cx="4860032" cy="1109663"/>
          </a:xfrm>
          <a:prstGeom prst="rect">
            <a:avLst/>
          </a:prstGeom>
        </p:spPr>
        <p:txBody>
          <a:bodyPr/>
          <a:lstStyle/>
          <a:p>
            <a:r>
              <a:rPr lang="en-US" dirty="0">
                <a:solidFill>
                  <a:schemeClr val="bg1"/>
                </a:solidFill>
              </a:rPr>
              <a:t>Guidance</a:t>
            </a:r>
          </a:p>
        </p:txBody>
      </p:sp>
      <p:sp>
        <p:nvSpPr>
          <p:cNvPr id="3" name="Content Placeholder 2">
            <a:extLst>
              <a:ext uri="{FF2B5EF4-FFF2-40B4-BE49-F238E27FC236}">
                <a16:creationId xmlns:a16="http://schemas.microsoft.com/office/drawing/2014/main" id="{0F64AEEA-F41D-4DB5-B0BD-71FA2A058028}"/>
              </a:ext>
            </a:extLst>
          </p:cNvPr>
          <p:cNvSpPr>
            <a:spLocks noGrp="1"/>
          </p:cNvSpPr>
          <p:nvPr>
            <p:ph idx="4294967295"/>
          </p:nvPr>
        </p:nvSpPr>
        <p:spPr>
          <a:xfrm>
            <a:off x="395536" y="1431249"/>
            <a:ext cx="7429500" cy="2655887"/>
          </a:xfrm>
          <a:prstGeom prst="rect">
            <a:avLst/>
          </a:prstGeom>
        </p:spPr>
        <p:txBody>
          <a:bodyPr/>
          <a:lstStyle/>
          <a:p>
            <a:r>
              <a:rPr lang="en-US" sz="2400" dirty="0">
                <a:solidFill>
                  <a:schemeClr val="bg1"/>
                </a:solidFill>
              </a:rPr>
              <a:t>Build Defense-In-Depth focused on the diagram  design</a:t>
            </a:r>
          </a:p>
          <a:p>
            <a:r>
              <a:rPr lang="en-US" sz="2400" dirty="0">
                <a:solidFill>
                  <a:schemeClr val="bg1"/>
                </a:solidFill>
              </a:rPr>
              <a:t>Any inbound communication is OUTSIDE diagram’s control</a:t>
            </a:r>
          </a:p>
          <a:p>
            <a:pPr lvl="1"/>
            <a:r>
              <a:rPr lang="en-US" sz="2000" dirty="0">
                <a:solidFill>
                  <a:schemeClr val="bg1"/>
                </a:solidFill>
              </a:rPr>
              <a:t>This includes internal communication</a:t>
            </a:r>
          </a:p>
          <a:p>
            <a:r>
              <a:rPr lang="en-US" sz="2400" dirty="0">
                <a:solidFill>
                  <a:schemeClr val="bg1"/>
                </a:solidFill>
              </a:rPr>
              <a:t>Zones </a:t>
            </a:r>
            <a:r>
              <a:rPr lang="en-US" sz="2400" i="1" dirty="0">
                <a:solidFill>
                  <a:schemeClr val="bg1"/>
                </a:solidFill>
              </a:rPr>
              <a:t>should</a:t>
            </a:r>
            <a:r>
              <a:rPr lang="en-US" sz="2400" dirty="0">
                <a:solidFill>
                  <a:schemeClr val="bg1"/>
                </a:solidFill>
              </a:rPr>
              <a:t> be valued between 0 - 9</a:t>
            </a:r>
          </a:p>
        </p:txBody>
      </p:sp>
    </p:spTree>
    <p:extLst>
      <p:ext uri="{BB962C8B-B14F-4D97-AF65-F5344CB8AC3E}">
        <p14:creationId xmlns:p14="http://schemas.microsoft.com/office/powerpoint/2010/main" val="12293501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idx="4294967295"/>
          </p:nvPr>
        </p:nvSpPr>
        <p:spPr>
          <a:xfrm>
            <a:off x="0" y="234950"/>
            <a:ext cx="7429500" cy="1109663"/>
          </a:xfrm>
          <a:prstGeom prst="rect">
            <a:avLst/>
          </a:prstGeom>
        </p:spPr>
        <p:txBody>
          <a:bodyPr/>
          <a:lstStyle/>
          <a:p>
            <a:pPr algn="ctr"/>
            <a:r>
              <a:rPr lang="en-US" sz="2800" dirty="0"/>
              <a:t>Trust Rule – make entities outside control</a:t>
            </a:r>
            <a:br>
              <a:rPr lang="en-US" sz="2800" dirty="0"/>
            </a:br>
            <a:r>
              <a:rPr lang="en-US" sz="2800" dirty="0"/>
              <a:t>value of </a:t>
            </a:r>
            <a:r>
              <a:rPr lang="en-US" sz="2000" b="1" dirty="0"/>
              <a:t>0</a:t>
            </a:r>
            <a:endParaRPr lang="en-US" sz="2800" b="1"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1626067" y="2078409"/>
            <a:ext cx="796413" cy="42032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1350" dirty="0">
                <a:solidFill>
                  <a:prstClr val="black"/>
                </a:solidFill>
                <a:latin typeface="Tw Cen MT" panose="020B0602020104020603"/>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1990121" y="2703632"/>
            <a:ext cx="2123268" cy="374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1350" dirty="0">
                <a:solidFill>
                  <a:prstClr val="black"/>
                </a:solidFill>
                <a:latin typeface="Tw Cen MT" panose="020B0602020104020603"/>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054494" y="1470249"/>
            <a:ext cx="1279367" cy="62442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3679191" y="2493764"/>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700" dirty="0">
                <a:solidFill>
                  <a:schemeClr val="bg1"/>
                </a:solidFill>
                <a:latin typeface="Tw Cen MT" panose="020B0602020104020603"/>
              </a:rPr>
              <a:t>UPLOADER</a:t>
            </a:r>
            <a:endParaRPr lang="en-US" sz="600" dirty="0">
              <a:solidFill>
                <a:schemeClr val="bg1"/>
              </a:solidFill>
              <a:latin typeface="Tw Cen MT" panose="020B0602020104020603"/>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378179" y="3030793"/>
            <a:ext cx="796413" cy="42032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1350" dirty="0">
                <a:solidFill>
                  <a:prstClr val="black"/>
                </a:solidFill>
                <a:latin typeface="Tw Cen MT" panose="020B0602020104020603"/>
              </a:rPr>
              <a:t>3</a:t>
            </a:r>
            <a:r>
              <a:rPr lang="en-US" sz="1350" baseline="30000" dirty="0">
                <a:solidFill>
                  <a:prstClr val="black"/>
                </a:solidFill>
                <a:latin typeface="Tw Cen MT" panose="020B0602020104020603"/>
              </a:rPr>
              <a:t>rd</a:t>
            </a:r>
            <a:r>
              <a:rPr lang="en-US" sz="1350" dirty="0">
                <a:solidFill>
                  <a:prstClr val="black"/>
                </a:solidFill>
                <a:latin typeface="Tw Cen MT" panose="020B0602020104020603"/>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061" y="1851422"/>
            <a:ext cx="796413" cy="796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0362" y="3479988"/>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3522113" y="4262050"/>
            <a:ext cx="1290097" cy="300082"/>
          </a:xfrm>
          <a:prstGeom prst="rect">
            <a:avLst/>
          </a:prstGeom>
        </p:spPr>
        <p:txBody>
          <a:bodyPr wrap="none">
            <a:spAutoFit/>
          </a:bodyPr>
          <a:lstStyle/>
          <a:p>
            <a:pPr defTabSz="342900"/>
            <a:r>
              <a:rPr lang="en-US" sz="1350" dirty="0">
                <a:solidFill>
                  <a:prstClr val="white"/>
                </a:solidFill>
                <a:latin typeface="Tw Cen MT" panose="020B0602020104020603"/>
              </a:rPr>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154370" y="2289530"/>
            <a:ext cx="471697"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2422480" y="2330839"/>
            <a:ext cx="427593"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120864" y="3240957"/>
            <a:ext cx="1743590" cy="97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4123723" y="3245837"/>
            <a:ext cx="0" cy="343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5016532" y="253093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825" dirty="0">
                <a:solidFill>
                  <a:schemeClr val="bg1"/>
                </a:solidFill>
                <a:latin typeface="Tw Cen MT" panose="020B0602020104020603"/>
              </a:rPr>
              <a:t>PARSING</a:t>
            </a:r>
            <a:endParaRPr lang="en-US" sz="750" dirty="0">
              <a:solidFill>
                <a:schemeClr val="bg1"/>
              </a:solidFill>
              <a:latin typeface="Tw Cen MT" panose="020B0602020104020603"/>
            </a:endParaRPr>
          </a:p>
        </p:txBody>
      </p:sp>
      <p:sp>
        <p:nvSpPr>
          <p:cNvPr id="28" name="Oval 27">
            <a:extLst>
              <a:ext uri="{FF2B5EF4-FFF2-40B4-BE49-F238E27FC236}">
                <a16:creationId xmlns:a16="http://schemas.microsoft.com/office/drawing/2014/main" id="{3B4A6578-9112-4890-8254-89A9F35CD497}"/>
              </a:ext>
            </a:extLst>
          </p:cNvPr>
          <p:cNvSpPr/>
          <p:nvPr/>
        </p:nvSpPr>
        <p:spPr>
          <a:xfrm>
            <a:off x="7260040" y="326360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825" dirty="0">
                <a:solidFill>
                  <a:schemeClr val="bg1"/>
                </a:solidFill>
                <a:latin typeface="Tw Cen MT" panose="020B0602020104020603"/>
              </a:rPr>
              <a:t>ANALYSIS</a:t>
            </a:r>
            <a:endParaRPr lang="en-US" sz="750" dirty="0">
              <a:solidFill>
                <a:schemeClr val="bg1"/>
              </a:solidFill>
              <a:latin typeface="Tw Cen MT" panose="020B0602020104020603"/>
            </a:endParaRPr>
          </a:p>
        </p:txBody>
      </p:sp>
      <p:sp>
        <p:nvSpPr>
          <p:cNvPr id="29" name="Oval 28">
            <a:extLst>
              <a:ext uri="{FF2B5EF4-FFF2-40B4-BE49-F238E27FC236}">
                <a16:creationId xmlns:a16="http://schemas.microsoft.com/office/drawing/2014/main" id="{F369B5C3-83B2-4B1A-B562-5F975120CF2D}"/>
              </a:ext>
            </a:extLst>
          </p:cNvPr>
          <p:cNvSpPr/>
          <p:nvPr/>
        </p:nvSpPr>
        <p:spPr>
          <a:xfrm>
            <a:off x="6130241" y="3031016"/>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825" dirty="0">
                <a:solidFill>
                  <a:schemeClr val="bg1"/>
                </a:solidFill>
                <a:latin typeface="Tw Cen MT" panose="020B0602020104020603"/>
              </a:rPr>
              <a:t>DATA PROCESS</a:t>
            </a:r>
            <a:endParaRPr lang="en-US" sz="750" dirty="0">
              <a:solidFill>
                <a:schemeClr val="bg1"/>
              </a:solidFill>
              <a:latin typeface="Tw Cen MT" panose="020B0602020104020603"/>
            </a:endParaRPr>
          </a:p>
        </p:txBody>
      </p:sp>
      <p:sp>
        <p:nvSpPr>
          <p:cNvPr id="30" name="Oval 29">
            <a:extLst>
              <a:ext uri="{FF2B5EF4-FFF2-40B4-BE49-F238E27FC236}">
                <a16:creationId xmlns:a16="http://schemas.microsoft.com/office/drawing/2014/main" id="{944CE26C-387D-4AAF-8B40-B3061A9BB786}"/>
              </a:ext>
            </a:extLst>
          </p:cNvPr>
          <p:cNvSpPr/>
          <p:nvPr/>
        </p:nvSpPr>
        <p:spPr>
          <a:xfrm>
            <a:off x="3668801" y="147814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825" dirty="0">
                <a:solidFill>
                  <a:schemeClr val="bg1"/>
                </a:solidFill>
                <a:latin typeface="Tw Cen MT" panose="020B0602020104020603"/>
              </a:rPr>
              <a:t>DOWN</a:t>
            </a:r>
          </a:p>
          <a:p>
            <a:pPr algn="ctr" defTabSz="342900"/>
            <a:r>
              <a:rPr lang="en-US" sz="825" dirty="0">
                <a:solidFill>
                  <a:schemeClr val="bg1"/>
                </a:solidFill>
                <a:latin typeface="Tw Cen MT" panose="020B0602020104020603"/>
              </a:rPr>
              <a:t>LOADER</a:t>
            </a:r>
            <a:endParaRPr lang="en-US" sz="750" dirty="0">
              <a:solidFill>
                <a:schemeClr val="bg1"/>
              </a:solidFill>
              <a:latin typeface="Tw Cen MT" panose="020B0602020104020603"/>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4441251" y="1988170"/>
            <a:ext cx="2645156" cy="61879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5893250" y="2078410"/>
            <a:ext cx="1366790" cy="783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6783926" y="2094673"/>
            <a:ext cx="910252" cy="1006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7706444" y="2094673"/>
            <a:ext cx="426279" cy="11689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4412945" y="3190731"/>
            <a:ext cx="734336" cy="49970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4467084" y="3417518"/>
            <a:ext cx="1663157" cy="40583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4467083" y="3923401"/>
            <a:ext cx="2923706" cy="5129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3239058" y="2880266"/>
            <a:ext cx="440134" cy="10669"/>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77618" y="425136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5687850" y="4580584"/>
            <a:ext cx="1341393" cy="300082"/>
          </a:xfrm>
          <a:prstGeom prst="rect">
            <a:avLst/>
          </a:prstGeom>
        </p:spPr>
        <p:txBody>
          <a:bodyPr wrap="none">
            <a:spAutoFit/>
          </a:bodyPr>
          <a:lstStyle/>
          <a:p>
            <a:pPr defTabSz="342900"/>
            <a:r>
              <a:rPr lang="en-US" sz="1350" dirty="0">
                <a:solidFill>
                  <a:prstClr val="white"/>
                </a:solidFill>
                <a:latin typeface="Tw Cen MT" panose="020B0602020104020603"/>
              </a:rPr>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7390789" y="4036604"/>
            <a:ext cx="315656" cy="36394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3239058" y="1864643"/>
            <a:ext cx="429743" cy="36455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5146271" y="2025338"/>
            <a:ext cx="316666" cy="50559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02910" y="133861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5456746" y="1420496"/>
            <a:ext cx="1238159" cy="300082"/>
          </a:xfrm>
          <a:prstGeom prst="rect">
            <a:avLst/>
          </a:prstGeom>
        </p:spPr>
        <p:txBody>
          <a:bodyPr wrap="none">
            <a:spAutoFit/>
          </a:bodyPr>
          <a:lstStyle/>
          <a:p>
            <a:pPr defTabSz="342900"/>
            <a:r>
              <a:rPr lang="en-US" sz="1350" b="1" dirty="0">
                <a:solidFill>
                  <a:prstClr val="white"/>
                </a:solidFill>
                <a:latin typeface="Tw Cen MT" panose="020B0602020104020603"/>
              </a:rPr>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4572000" y="1681977"/>
            <a:ext cx="230910" cy="3489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5391421" y="1932211"/>
            <a:ext cx="944945" cy="111256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5489631" y="1681977"/>
            <a:ext cx="1901158" cy="16948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970966" y="179554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1350" b="1" dirty="0">
                <a:solidFill>
                  <a:prstClr val="white"/>
                </a:solidFill>
                <a:latin typeface="Tw Cen MT" panose="020B0602020104020603"/>
              </a:rPr>
              <a:t>0</a:t>
            </a:r>
          </a:p>
        </p:txBody>
      </p:sp>
      <p:sp>
        <p:nvSpPr>
          <p:cNvPr id="39" name="Oval 38">
            <a:extLst>
              <a:ext uri="{FF2B5EF4-FFF2-40B4-BE49-F238E27FC236}">
                <a16:creationId xmlns:a16="http://schemas.microsoft.com/office/drawing/2014/main" id="{78D2FCEA-C0EC-4DF4-9DF8-44546D6B9E06}"/>
              </a:ext>
            </a:extLst>
          </p:cNvPr>
          <p:cNvSpPr/>
          <p:nvPr/>
        </p:nvSpPr>
        <p:spPr>
          <a:xfrm>
            <a:off x="956864" y="284522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1350" b="1" dirty="0">
                <a:solidFill>
                  <a:prstClr val="white"/>
                </a:solidFill>
                <a:latin typeface="Tw Cen MT" panose="020B0602020104020603"/>
              </a:rPr>
              <a:t>0</a:t>
            </a:r>
          </a:p>
        </p:txBody>
      </p:sp>
      <p:sp>
        <p:nvSpPr>
          <p:cNvPr id="40" name="Oval 39">
            <a:extLst>
              <a:ext uri="{FF2B5EF4-FFF2-40B4-BE49-F238E27FC236}">
                <a16:creationId xmlns:a16="http://schemas.microsoft.com/office/drawing/2014/main" id="{D7EC54DF-4B83-45EC-A597-31DA72F29BE8}"/>
              </a:ext>
            </a:extLst>
          </p:cNvPr>
          <p:cNvSpPr/>
          <p:nvPr/>
        </p:nvSpPr>
        <p:spPr>
          <a:xfrm>
            <a:off x="970966" y="1801933"/>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b="1" dirty="0">
              <a:solidFill>
                <a:prstClr val="white"/>
              </a:solidFill>
              <a:latin typeface="Tw Cen MT" panose="020B0602020104020603"/>
            </a:endParaRPr>
          </a:p>
        </p:txBody>
      </p:sp>
      <p:sp>
        <p:nvSpPr>
          <p:cNvPr id="42" name="Oval 41">
            <a:extLst>
              <a:ext uri="{FF2B5EF4-FFF2-40B4-BE49-F238E27FC236}">
                <a16:creationId xmlns:a16="http://schemas.microsoft.com/office/drawing/2014/main" id="{D581C074-EEF1-4237-B758-FF4C7F1DC043}"/>
              </a:ext>
            </a:extLst>
          </p:cNvPr>
          <p:cNvSpPr/>
          <p:nvPr/>
        </p:nvSpPr>
        <p:spPr>
          <a:xfrm>
            <a:off x="951971" y="2850424"/>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b="1" dirty="0">
              <a:solidFill>
                <a:prstClr val="white"/>
              </a:solidFill>
              <a:latin typeface="Tw Cen MT" panose="020B0602020104020603"/>
            </a:endParaRPr>
          </a:p>
        </p:txBody>
      </p:sp>
    </p:spTree>
    <p:extLst>
      <p:ext uri="{BB962C8B-B14F-4D97-AF65-F5344CB8AC3E}">
        <p14:creationId xmlns:p14="http://schemas.microsoft.com/office/powerpoint/2010/main" val="586969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857251" y="235106"/>
            <a:ext cx="7429499" cy="1108928"/>
          </a:xfrm>
        </p:spPr>
        <p:txBody>
          <a:bodyPr>
            <a:noAutofit/>
          </a:bodyPr>
          <a:lstStyle/>
          <a:p>
            <a:pPr algn="ctr"/>
            <a:r>
              <a:rPr lang="en-US" sz="2800" dirty="0"/>
              <a:t>Trust Guidance – make entities where data hits the disk as the </a:t>
            </a:r>
            <a:r>
              <a:rPr lang="en-US" sz="2800" u="sng" dirty="0"/>
              <a:t>highest values</a:t>
            </a:r>
            <a:endParaRPr lang="en-US" sz="2800"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1626067" y="2078409"/>
            <a:ext cx="796413" cy="42032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1990121" y="2703632"/>
            <a:ext cx="2123268" cy="374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054494" y="1470249"/>
            <a:ext cx="1279367" cy="62442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3679191" y="2493764"/>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UPLOADER</a:t>
            </a:r>
            <a:endParaRPr lang="en-US" sz="75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378179" y="3030793"/>
            <a:ext cx="796413" cy="42032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3</a:t>
            </a:r>
            <a:r>
              <a:rPr lang="en-US" sz="1350" baseline="30000" dirty="0">
                <a:solidFill>
                  <a:schemeClr val="bg1"/>
                </a:solidFill>
              </a:rPr>
              <a:t>rd</a:t>
            </a:r>
            <a:r>
              <a:rPr lang="en-US" sz="1350"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061" y="1851422"/>
            <a:ext cx="796413" cy="796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0362" y="3479988"/>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3522113" y="4262050"/>
            <a:ext cx="1257204" cy="300082"/>
          </a:xfrm>
          <a:prstGeom prst="rect">
            <a:avLst/>
          </a:prstGeom>
        </p:spPr>
        <p:txBody>
          <a:bodyPr wrap="none">
            <a:spAutoFit/>
          </a:bodyPr>
          <a:lstStyle/>
          <a:p>
            <a:r>
              <a:rPr lang="en-US" sz="1350"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154370" y="2289530"/>
            <a:ext cx="471697"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2422480" y="2330839"/>
            <a:ext cx="427593"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120864" y="3240957"/>
            <a:ext cx="1743590" cy="97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4123723" y="3245837"/>
            <a:ext cx="0" cy="343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5016532" y="253093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PARSING</a:t>
            </a:r>
            <a:endParaRPr lang="en-US" sz="75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7260040" y="326360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ANALYSIS</a:t>
            </a:r>
            <a:endParaRPr lang="en-US" sz="75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6130241" y="3031016"/>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DATA PROCESS</a:t>
            </a:r>
            <a:endParaRPr lang="en-US" sz="75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3668801" y="147814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DOWN</a:t>
            </a:r>
          </a:p>
          <a:p>
            <a:pPr algn="ctr"/>
            <a:r>
              <a:rPr lang="en-US" sz="825" dirty="0">
                <a:solidFill>
                  <a:schemeClr val="bg1"/>
                </a:solidFill>
              </a:rPr>
              <a:t>LOADER</a:t>
            </a:r>
            <a:endParaRPr lang="en-US" sz="75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4441251" y="1988170"/>
            <a:ext cx="2645156" cy="61879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5893250" y="2078410"/>
            <a:ext cx="1366790" cy="783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6783926" y="2094673"/>
            <a:ext cx="910252" cy="1006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7706444" y="2094673"/>
            <a:ext cx="426279" cy="11689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4412945" y="3190731"/>
            <a:ext cx="734336" cy="49970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4467084" y="3417518"/>
            <a:ext cx="1663157" cy="40583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4467083" y="3923401"/>
            <a:ext cx="2923706" cy="5129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3239058" y="2880266"/>
            <a:ext cx="440134" cy="10669"/>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77618" y="425136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5679193" y="4251367"/>
            <a:ext cx="1320041" cy="300082"/>
          </a:xfrm>
          <a:prstGeom prst="rect">
            <a:avLst/>
          </a:prstGeom>
        </p:spPr>
        <p:txBody>
          <a:bodyPr wrap="none">
            <a:spAutoFit/>
          </a:bodyPr>
          <a:lstStyle/>
          <a:p>
            <a:r>
              <a:rPr lang="en-US" sz="1350"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7390789" y="4036604"/>
            <a:ext cx="315656" cy="36394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3239058" y="1864643"/>
            <a:ext cx="429743" cy="36455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5146271" y="2025338"/>
            <a:ext cx="316666" cy="50559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02910" y="133861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5456745" y="1420496"/>
            <a:ext cx="1197892" cy="300082"/>
          </a:xfrm>
          <a:prstGeom prst="rect">
            <a:avLst/>
          </a:prstGeom>
        </p:spPr>
        <p:txBody>
          <a:bodyPr wrap="none">
            <a:spAutoFit/>
          </a:bodyPr>
          <a:lstStyle/>
          <a:p>
            <a:r>
              <a:rPr lang="en-US" sz="1350"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4572000" y="1681977"/>
            <a:ext cx="230910" cy="3489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5391421" y="1932211"/>
            <a:ext cx="944945" cy="111256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5489631" y="1681977"/>
            <a:ext cx="1901158" cy="16948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970966" y="179554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956864" y="284522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5195503" y="1224081"/>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3668801" y="3917837"/>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7507176" y="4680535"/>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7</a:t>
            </a:r>
          </a:p>
        </p:txBody>
      </p:sp>
      <p:sp>
        <p:nvSpPr>
          <p:cNvPr id="44" name="Oval 43">
            <a:extLst>
              <a:ext uri="{FF2B5EF4-FFF2-40B4-BE49-F238E27FC236}">
                <a16:creationId xmlns:a16="http://schemas.microsoft.com/office/drawing/2014/main" id="{49EE02E6-9293-4922-87DF-23B719E55841}"/>
              </a:ext>
            </a:extLst>
          </p:cNvPr>
          <p:cNvSpPr/>
          <p:nvPr/>
        </p:nvSpPr>
        <p:spPr>
          <a:xfrm>
            <a:off x="3666977" y="3923401"/>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45" name="Oval 44">
            <a:extLst>
              <a:ext uri="{FF2B5EF4-FFF2-40B4-BE49-F238E27FC236}">
                <a16:creationId xmlns:a16="http://schemas.microsoft.com/office/drawing/2014/main" id="{8F1629FD-72EE-417A-A7D0-294433BB9043}"/>
              </a:ext>
            </a:extLst>
          </p:cNvPr>
          <p:cNvSpPr/>
          <p:nvPr/>
        </p:nvSpPr>
        <p:spPr>
          <a:xfrm>
            <a:off x="5194253" y="1229692"/>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47" name="Oval 46">
            <a:extLst>
              <a:ext uri="{FF2B5EF4-FFF2-40B4-BE49-F238E27FC236}">
                <a16:creationId xmlns:a16="http://schemas.microsoft.com/office/drawing/2014/main" id="{1FD7BD7C-DD32-4EE3-B179-ABB9E7E7CC6B}"/>
              </a:ext>
            </a:extLst>
          </p:cNvPr>
          <p:cNvSpPr/>
          <p:nvPr/>
        </p:nvSpPr>
        <p:spPr>
          <a:xfrm>
            <a:off x="7505266" y="4677226"/>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Tree>
    <p:extLst>
      <p:ext uri="{BB962C8B-B14F-4D97-AF65-F5344CB8AC3E}">
        <p14:creationId xmlns:p14="http://schemas.microsoft.com/office/powerpoint/2010/main" val="2963641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857251" y="235106"/>
            <a:ext cx="7429499" cy="1108928"/>
          </a:xfrm>
        </p:spPr>
        <p:txBody>
          <a:bodyPr>
            <a:noAutofit/>
          </a:bodyPr>
          <a:lstStyle/>
          <a:p>
            <a:pPr algn="ctr"/>
            <a:r>
              <a:rPr lang="en-US" sz="2800" dirty="0"/>
              <a:t>Trust Guidance – boundary entities are usually </a:t>
            </a:r>
            <a:r>
              <a:rPr lang="en-US" sz="2400" b="1" dirty="0"/>
              <a:t>1</a:t>
            </a:r>
            <a:r>
              <a:rPr lang="en-US" sz="2800" dirty="0"/>
              <a:t> (low trust)</a:t>
            </a:r>
            <a:endParaRPr lang="en-US" sz="2800"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1626067" y="2078409"/>
            <a:ext cx="796413" cy="42032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1990121" y="2703632"/>
            <a:ext cx="2123268" cy="374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054494" y="1470249"/>
            <a:ext cx="1279367" cy="62442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3679191" y="2493764"/>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UPLOADER</a:t>
            </a:r>
            <a:endParaRPr lang="en-US" sz="75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378179" y="3030793"/>
            <a:ext cx="796413" cy="42032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3</a:t>
            </a:r>
            <a:r>
              <a:rPr lang="en-US" sz="1350" baseline="30000" dirty="0">
                <a:solidFill>
                  <a:schemeClr val="bg1"/>
                </a:solidFill>
              </a:rPr>
              <a:t>rd</a:t>
            </a:r>
            <a:r>
              <a:rPr lang="en-US" sz="1350"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061" y="1851422"/>
            <a:ext cx="796413" cy="796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0362" y="3479988"/>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3522113" y="4262050"/>
            <a:ext cx="1257204" cy="300082"/>
          </a:xfrm>
          <a:prstGeom prst="rect">
            <a:avLst/>
          </a:prstGeom>
        </p:spPr>
        <p:txBody>
          <a:bodyPr wrap="none">
            <a:spAutoFit/>
          </a:bodyPr>
          <a:lstStyle/>
          <a:p>
            <a:r>
              <a:rPr lang="en-US" sz="1350"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154370" y="2289530"/>
            <a:ext cx="471697"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2422480" y="2330839"/>
            <a:ext cx="427593"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120864" y="3240957"/>
            <a:ext cx="1743590" cy="97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4123723" y="3245837"/>
            <a:ext cx="0" cy="343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5016532" y="253093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PARSING</a:t>
            </a:r>
            <a:endParaRPr lang="en-US" sz="75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7260040" y="326360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ANALYSIS</a:t>
            </a:r>
            <a:endParaRPr lang="en-US" sz="75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6130241" y="3031016"/>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DATA PROCESS</a:t>
            </a:r>
            <a:endParaRPr lang="en-US" sz="75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3668801" y="147814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DOWN</a:t>
            </a:r>
          </a:p>
          <a:p>
            <a:pPr algn="ctr"/>
            <a:r>
              <a:rPr lang="en-US" sz="825" dirty="0">
                <a:solidFill>
                  <a:schemeClr val="bg1"/>
                </a:solidFill>
              </a:rPr>
              <a:t>LOADER</a:t>
            </a:r>
            <a:endParaRPr lang="en-US" sz="75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4441251" y="1988170"/>
            <a:ext cx="2645156" cy="61879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5893250" y="2078410"/>
            <a:ext cx="1366790" cy="783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6783926" y="2094673"/>
            <a:ext cx="910252" cy="1006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7706444" y="2094673"/>
            <a:ext cx="426279" cy="11689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4412945" y="3190731"/>
            <a:ext cx="734336" cy="49970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4467084" y="3417518"/>
            <a:ext cx="1663157" cy="40583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4467083" y="3923401"/>
            <a:ext cx="2923706" cy="5129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3239058" y="2880266"/>
            <a:ext cx="440134" cy="10669"/>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77618" y="425136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5734453" y="4204120"/>
            <a:ext cx="1320041" cy="300082"/>
          </a:xfrm>
          <a:prstGeom prst="rect">
            <a:avLst/>
          </a:prstGeom>
        </p:spPr>
        <p:txBody>
          <a:bodyPr wrap="none">
            <a:spAutoFit/>
          </a:bodyPr>
          <a:lstStyle/>
          <a:p>
            <a:r>
              <a:rPr lang="en-US" sz="1350"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7390789" y="4036604"/>
            <a:ext cx="315656" cy="36394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3239058" y="1864643"/>
            <a:ext cx="429743" cy="36455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5146271" y="2025338"/>
            <a:ext cx="316666" cy="50559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02910" y="133861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5456745" y="1420496"/>
            <a:ext cx="1197892" cy="300082"/>
          </a:xfrm>
          <a:prstGeom prst="rect">
            <a:avLst/>
          </a:prstGeom>
        </p:spPr>
        <p:txBody>
          <a:bodyPr wrap="none">
            <a:spAutoFit/>
          </a:bodyPr>
          <a:lstStyle/>
          <a:p>
            <a:r>
              <a:rPr lang="en-US" sz="1350"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4572000" y="1681977"/>
            <a:ext cx="230910" cy="3489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5391421" y="1932211"/>
            <a:ext cx="944945" cy="111256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5489631" y="1681977"/>
            <a:ext cx="1901158" cy="16948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970966" y="179554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956864" y="284522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5195503" y="1224081"/>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3668801" y="3917837"/>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7507176" y="4680535"/>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3073783" y="1630720"/>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50" name="Oval 49">
            <a:extLst>
              <a:ext uri="{FF2B5EF4-FFF2-40B4-BE49-F238E27FC236}">
                <a16:creationId xmlns:a16="http://schemas.microsoft.com/office/drawing/2014/main" id="{93D24E4C-943E-44B0-965E-EA6D0BC3A69E}"/>
              </a:ext>
            </a:extLst>
          </p:cNvPr>
          <p:cNvSpPr/>
          <p:nvPr/>
        </p:nvSpPr>
        <p:spPr>
          <a:xfrm>
            <a:off x="3071873" y="1627411"/>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51" name="Oval 50">
            <a:extLst>
              <a:ext uri="{FF2B5EF4-FFF2-40B4-BE49-F238E27FC236}">
                <a16:creationId xmlns:a16="http://schemas.microsoft.com/office/drawing/2014/main" id="{CA820CB8-2330-4B1E-993A-E5352F5C21C0}"/>
              </a:ext>
            </a:extLst>
          </p:cNvPr>
          <p:cNvSpPr/>
          <p:nvPr/>
        </p:nvSpPr>
        <p:spPr>
          <a:xfrm>
            <a:off x="2229761" y="1884929"/>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52" name="Oval 51">
            <a:extLst>
              <a:ext uri="{FF2B5EF4-FFF2-40B4-BE49-F238E27FC236}">
                <a16:creationId xmlns:a16="http://schemas.microsoft.com/office/drawing/2014/main" id="{DFBB8883-3D45-4466-9B87-1493863EAAF1}"/>
              </a:ext>
            </a:extLst>
          </p:cNvPr>
          <p:cNvSpPr/>
          <p:nvPr/>
        </p:nvSpPr>
        <p:spPr>
          <a:xfrm>
            <a:off x="2227850" y="1881620"/>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Tree>
    <p:extLst>
      <p:ext uri="{BB962C8B-B14F-4D97-AF65-F5344CB8AC3E}">
        <p14:creationId xmlns:p14="http://schemas.microsoft.com/office/powerpoint/2010/main" val="1744842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857251" y="235106"/>
            <a:ext cx="7429499" cy="1108928"/>
          </a:xfrm>
        </p:spPr>
        <p:txBody>
          <a:bodyPr>
            <a:noAutofit/>
          </a:bodyPr>
          <a:lstStyle/>
          <a:p>
            <a:pPr algn="ctr"/>
            <a:r>
              <a:rPr lang="en-US" sz="2800" dirty="0"/>
              <a:t>Trust Guidance – all the other entities will fall within the range</a:t>
            </a:r>
            <a:endParaRPr lang="en-US" sz="2800"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1626067" y="2078409"/>
            <a:ext cx="796413" cy="42032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1990121" y="2703632"/>
            <a:ext cx="2123268" cy="374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054494" y="1470249"/>
            <a:ext cx="1279367" cy="62442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3679191" y="2493764"/>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UPLOADER</a:t>
            </a:r>
            <a:endParaRPr lang="en-US" sz="75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378179" y="3030793"/>
            <a:ext cx="796413" cy="42032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3</a:t>
            </a:r>
            <a:r>
              <a:rPr lang="en-US" sz="1350" baseline="30000" dirty="0">
                <a:solidFill>
                  <a:schemeClr val="bg1"/>
                </a:solidFill>
              </a:rPr>
              <a:t>rd</a:t>
            </a:r>
            <a:r>
              <a:rPr lang="en-US" sz="1350"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061" y="1851422"/>
            <a:ext cx="796413" cy="796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0362" y="3479988"/>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3522113" y="4262050"/>
            <a:ext cx="1257204" cy="300082"/>
          </a:xfrm>
          <a:prstGeom prst="rect">
            <a:avLst/>
          </a:prstGeom>
        </p:spPr>
        <p:txBody>
          <a:bodyPr wrap="none">
            <a:spAutoFit/>
          </a:bodyPr>
          <a:lstStyle/>
          <a:p>
            <a:r>
              <a:rPr lang="en-US" sz="1350"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154370" y="2289530"/>
            <a:ext cx="471697"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2422480" y="2330839"/>
            <a:ext cx="427593"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120864" y="3240957"/>
            <a:ext cx="1743590" cy="97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4123723" y="3245837"/>
            <a:ext cx="0" cy="343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5016532" y="253093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PARSING</a:t>
            </a:r>
            <a:endParaRPr lang="en-US" sz="75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7260040" y="326360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ANALYSIS</a:t>
            </a:r>
            <a:endParaRPr lang="en-US" sz="75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6130241" y="3031016"/>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DATA PROCESS</a:t>
            </a:r>
            <a:endParaRPr lang="en-US" sz="75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3668801" y="147814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DOWN</a:t>
            </a:r>
          </a:p>
          <a:p>
            <a:pPr algn="ctr"/>
            <a:r>
              <a:rPr lang="en-US" sz="825" dirty="0">
                <a:solidFill>
                  <a:schemeClr val="bg1"/>
                </a:solidFill>
              </a:rPr>
              <a:t>LOADER</a:t>
            </a:r>
            <a:endParaRPr lang="en-US" sz="75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4441251" y="1988170"/>
            <a:ext cx="2645156" cy="61879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5893250" y="2078410"/>
            <a:ext cx="1366790" cy="783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6783926" y="2094673"/>
            <a:ext cx="910252" cy="1006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7706444" y="2094673"/>
            <a:ext cx="426279" cy="11689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4412945" y="3190731"/>
            <a:ext cx="734336" cy="49970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4467084" y="3417518"/>
            <a:ext cx="1663157" cy="40583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4467083" y="3923401"/>
            <a:ext cx="2923706" cy="5129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3239058" y="2880266"/>
            <a:ext cx="440134" cy="10669"/>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77618" y="425136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5649520" y="4223964"/>
            <a:ext cx="1320041" cy="300082"/>
          </a:xfrm>
          <a:prstGeom prst="rect">
            <a:avLst/>
          </a:prstGeom>
        </p:spPr>
        <p:txBody>
          <a:bodyPr wrap="none">
            <a:spAutoFit/>
          </a:bodyPr>
          <a:lstStyle/>
          <a:p>
            <a:r>
              <a:rPr lang="en-US" sz="1350"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7390789" y="4036604"/>
            <a:ext cx="315656" cy="36394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3239058" y="1864643"/>
            <a:ext cx="429743" cy="36455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5146271" y="2025338"/>
            <a:ext cx="316666" cy="50559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02910" y="133861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5456745" y="1420496"/>
            <a:ext cx="1197892" cy="300082"/>
          </a:xfrm>
          <a:prstGeom prst="rect">
            <a:avLst/>
          </a:prstGeom>
        </p:spPr>
        <p:txBody>
          <a:bodyPr wrap="none">
            <a:spAutoFit/>
          </a:bodyPr>
          <a:lstStyle/>
          <a:p>
            <a:r>
              <a:rPr lang="en-US" sz="1350"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4572000" y="1681977"/>
            <a:ext cx="230910" cy="3489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5391421" y="1932211"/>
            <a:ext cx="944945" cy="111256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5489631" y="1681977"/>
            <a:ext cx="1901158" cy="16948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970966" y="179554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956864" y="284522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5195503" y="1224081"/>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3668801" y="3917837"/>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7507176" y="4680535"/>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3073783" y="1630720"/>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44" name="Oval 43">
            <a:extLst>
              <a:ext uri="{FF2B5EF4-FFF2-40B4-BE49-F238E27FC236}">
                <a16:creationId xmlns:a16="http://schemas.microsoft.com/office/drawing/2014/main" id="{22F48C9B-32B6-4E94-B236-66B93C94A024}"/>
              </a:ext>
            </a:extLst>
          </p:cNvPr>
          <p:cNvSpPr/>
          <p:nvPr/>
        </p:nvSpPr>
        <p:spPr>
          <a:xfrm>
            <a:off x="4036308" y="2414960"/>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2</a:t>
            </a:r>
          </a:p>
        </p:txBody>
      </p:sp>
      <p:sp>
        <p:nvSpPr>
          <p:cNvPr id="45" name="Oval 44">
            <a:extLst>
              <a:ext uri="{FF2B5EF4-FFF2-40B4-BE49-F238E27FC236}">
                <a16:creationId xmlns:a16="http://schemas.microsoft.com/office/drawing/2014/main" id="{228F422E-4171-4278-B78A-F9CADE4F0B05}"/>
              </a:ext>
            </a:extLst>
          </p:cNvPr>
          <p:cNvSpPr/>
          <p:nvPr/>
        </p:nvSpPr>
        <p:spPr>
          <a:xfrm>
            <a:off x="4034398" y="2411651"/>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47" name="Oval 46">
            <a:extLst>
              <a:ext uri="{FF2B5EF4-FFF2-40B4-BE49-F238E27FC236}">
                <a16:creationId xmlns:a16="http://schemas.microsoft.com/office/drawing/2014/main" id="{BCB335E2-AF94-4081-862F-462220CB7880}"/>
              </a:ext>
            </a:extLst>
          </p:cNvPr>
          <p:cNvSpPr/>
          <p:nvPr/>
        </p:nvSpPr>
        <p:spPr>
          <a:xfrm>
            <a:off x="4160975" y="1379528"/>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1" name="Oval 50">
            <a:extLst>
              <a:ext uri="{FF2B5EF4-FFF2-40B4-BE49-F238E27FC236}">
                <a16:creationId xmlns:a16="http://schemas.microsoft.com/office/drawing/2014/main" id="{DECEE485-648F-4878-B9A6-459F732244D6}"/>
              </a:ext>
            </a:extLst>
          </p:cNvPr>
          <p:cNvSpPr/>
          <p:nvPr/>
        </p:nvSpPr>
        <p:spPr>
          <a:xfrm>
            <a:off x="4159065" y="1376219"/>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52" name="Oval 51">
            <a:extLst>
              <a:ext uri="{FF2B5EF4-FFF2-40B4-BE49-F238E27FC236}">
                <a16:creationId xmlns:a16="http://schemas.microsoft.com/office/drawing/2014/main" id="{EEB741CB-BC97-46CF-8EFF-8E7279FCCA7F}"/>
              </a:ext>
            </a:extLst>
          </p:cNvPr>
          <p:cNvSpPr/>
          <p:nvPr/>
        </p:nvSpPr>
        <p:spPr>
          <a:xfrm>
            <a:off x="6798875" y="3162895"/>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53" name="Oval 52">
            <a:extLst>
              <a:ext uri="{FF2B5EF4-FFF2-40B4-BE49-F238E27FC236}">
                <a16:creationId xmlns:a16="http://schemas.microsoft.com/office/drawing/2014/main" id="{A04C7845-9012-46E1-A1EB-ED1CEC5BAC4D}"/>
              </a:ext>
            </a:extLst>
          </p:cNvPr>
          <p:cNvSpPr/>
          <p:nvPr/>
        </p:nvSpPr>
        <p:spPr>
          <a:xfrm>
            <a:off x="6796965" y="3159586"/>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55" name="Oval 54">
            <a:extLst>
              <a:ext uri="{FF2B5EF4-FFF2-40B4-BE49-F238E27FC236}">
                <a16:creationId xmlns:a16="http://schemas.microsoft.com/office/drawing/2014/main" id="{67B4D959-B865-44C5-ADF2-F803803085F1}"/>
              </a:ext>
            </a:extLst>
          </p:cNvPr>
          <p:cNvSpPr/>
          <p:nvPr/>
        </p:nvSpPr>
        <p:spPr>
          <a:xfrm>
            <a:off x="7940237" y="3265118"/>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6" name="Oval 55">
            <a:extLst>
              <a:ext uri="{FF2B5EF4-FFF2-40B4-BE49-F238E27FC236}">
                <a16:creationId xmlns:a16="http://schemas.microsoft.com/office/drawing/2014/main" id="{835819E7-B143-479D-8C79-180EBE0CAE44}"/>
              </a:ext>
            </a:extLst>
          </p:cNvPr>
          <p:cNvSpPr/>
          <p:nvPr/>
        </p:nvSpPr>
        <p:spPr>
          <a:xfrm>
            <a:off x="7938327" y="3261809"/>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57" name="Oval 56">
            <a:extLst>
              <a:ext uri="{FF2B5EF4-FFF2-40B4-BE49-F238E27FC236}">
                <a16:creationId xmlns:a16="http://schemas.microsoft.com/office/drawing/2014/main" id="{A49D23D4-EC04-4969-9916-806E01F58278}"/>
              </a:ext>
            </a:extLst>
          </p:cNvPr>
          <p:cNvSpPr/>
          <p:nvPr/>
        </p:nvSpPr>
        <p:spPr>
          <a:xfrm>
            <a:off x="7861673" y="136285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5</a:t>
            </a:r>
          </a:p>
        </p:txBody>
      </p:sp>
      <p:sp>
        <p:nvSpPr>
          <p:cNvPr id="58" name="Oval 57">
            <a:extLst>
              <a:ext uri="{FF2B5EF4-FFF2-40B4-BE49-F238E27FC236}">
                <a16:creationId xmlns:a16="http://schemas.microsoft.com/office/drawing/2014/main" id="{9EF409C0-B73E-40AC-B786-42F4CA051D61}"/>
              </a:ext>
            </a:extLst>
          </p:cNvPr>
          <p:cNvSpPr/>
          <p:nvPr/>
        </p:nvSpPr>
        <p:spPr>
          <a:xfrm>
            <a:off x="7859762" y="1359545"/>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59" name="Oval 58">
            <a:extLst>
              <a:ext uri="{FF2B5EF4-FFF2-40B4-BE49-F238E27FC236}">
                <a16:creationId xmlns:a16="http://schemas.microsoft.com/office/drawing/2014/main" id="{3107D2EE-8E31-4896-8B96-61D4AD8C9109}"/>
              </a:ext>
            </a:extLst>
          </p:cNvPr>
          <p:cNvSpPr/>
          <p:nvPr/>
        </p:nvSpPr>
        <p:spPr>
          <a:xfrm>
            <a:off x="5515100" y="2532073"/>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60" name="Oval 59">
            <a:extLst>
              <a:ext uri="{FF2B5EF4-FFF2-40B4-BE49-F238E27FC236}">
                <a16:creationId xmlns:a16="http://schemas.microsoft.com/office/drawing/2014/main" id="{D7EA33F2-351B-47E7-8D58-A0F8B1F37E3A}"/>
              </a:ext>
            </a:extLst>
          </p:cNvPr>
          <p:cNvSpPr/>
          <p:nvPr/>
        </p:nvSpPr>
        <p:spPr>
          <a:xfrm>
            <a:off x="5513189" y="2528764"/>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61" name="Content Placeholder 2">
            <a:extLst>
              <a:ext uri="{FF2B5EF4-FFF2-40B4-BE49-F238E27FC236}">
                <a16:creationId xmlns:a16="http://schemas.microsoft.com/office/drawing/2014/main" id="{44F88930-5A12-4348-BF11-5C43DE30C7AB}"/>
              </a:ext>
            </a:extLst>
          </p:cNvPr>
          <p:cNvSpPr txBox="1">
            <a:spLocks/>
          </p:cNvSpPr>
          <p:nvPr/>
        </p:nvSpPr>
        <p:spPr>
          <a:xfrm>
            <a:off x="959625" y="3871445"/>
            <a:ext cx="1862722" cy="1167469"/>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1800" dirty="0"/>
              <a:t>Guide team with help from Security Champion</a:t>
            </a:r>
          </a:p>
        </p:txBody>
      </p:sp>
      <p:sp>
        <p:nvSpPr>
          <p:cNvPr id="63" name="Oval 62">
            <a:extLst>
              <a:ext uri="{FF2B5EF4-FFF2-40B4-BE49-F238E27FC236}">
                <a16:creationId xmlns:a16="http://schemas.microsoft.com/office/drawing/2014/main" id="{77DC67E9-5CF6-4705-8248-91B53A5D50C2}"/>
              </a:ext>
            </a:extLst>
          </p:cNvPr>
          <p:cNvSpPr/>
          <p:nvPr/>
        </p:nvSpPr>
        <p:spPr>
          <a:xfrm>
            <a:off x="2229761" y="1884929"/>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Tree>
    <p:extLst>
      <p:ext uri="{BB962C8B-B14F-4D97-AF65-F5344CB8AC3E}">
        <p14:creationId xmlns:p14="http://schemas.microsoft.com/office/powerpoint/2010/main" val="3608717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BC954-D29B-F34B-8D55-E104BB9AB747}"/>
              </a:ext>
            </a:extLst>
          </p:cNvPr>
          <p:cNvSpPr>
            <a:spLocks noGrp="1"/>
          </p:cNvSpPr>
          <p:nvPr>
            <p:ph type="title"/>
          </p:nvPr>
        </p:nvSpPr>
        <p:spPr>
          <a:xfrm>
            <a:off x="856060" y="463888"/>
            <a:ext cx="1878459" cy="1108928"/>
          </a:xfrm>
        </p:spPr>
        <p:txBody>
          <a:bodyPr/>
          <a:lstStyle/>
          <a:p>
            <a:r>
              <a:rPr lang="en-US" dirty="0"/>
              <a:t>Ran around…</a:t>
            </a:r>
          </a:p>
        </p:txBody>
      </p:sp>
      <p:sp>
        <p:nvSpPr>
          <p:cNvPr id="3" name="Content Placeholder 2">
            <a:extLst>
              <a:ext uri="{FF2B5EF4-FFF2-40B4-BE49-F238E27FC236}">
                <a16:creationId xmlns:a16="http://schemas.microsoft.com/office/drawing/2014/main" id="{89293387-8084-A845-8902-0AAB854B0E46}"/>
              </a:ext>
            </a:extLst>
          </p:cNvPr>
          <p:cNvSpPr>
            <a:spLocks noGrp="1"/>
          </p:cNvSpPr>
          <p:nvPr>
            <p:ph idx="1"/>
          </p:nvPr>
        </p:nvSpPr>
        <p:spPr>
          <a:xfrm>
            <a:off x="6472194" y="1687115"/>
            <a:ext cx="1980008" cy="2656286"/>
          </a:xfrm>
        </p:spPr>
        <p:txBody>
          <a:bodyPr/>
          <a:lstStyle/>
          <a:p>
            <a:r>
              <a:rPr lang="en-US" dirty="0"/>
              <a:t>the world, being a developer in mid-late 90s</a:t>
            </a:r>
          </a:p>
          <a:p>
            <a:endParaRPr lang="en-US" dirty="0"/>
          </a:p>
        </p:txBody>
      </p:sp>
      <p:pic>
        <p:nvPicPr>
          <p:cNvPr id="4" name="Picture 3">
            <a:extLst>
              <a:ext uri="{FF2B5EF4-FFF2-40B4-BE49-F238E27FC236}">
                <a16:creationId xmlns:a16="http://schemas.microsoft.com/office/drawing/2014/main" id="{30DEDD8F-9853-6B43-9CE5-5FE4AD17F378}"/>
              </a:ext>
            </a:extLst>
          </p:cNvPr>
          <p:cNvPicPr>
            <a:picLocks noChangeAspect="1"/>
          </p:cNvPicPr>
          <p:nvPr/>
        </p:nvPicPr>
        <p:blipFill>
          <a:blip r:embed="rId2"/>
          <a:stretch>
            <a:fillRect/>
          </a:stretch>
        </p:blipFill>
        <p:spPr>
          <a:xfrm>
            <a:off x="2838450" y="133350"/>
            <a:ext cx="3467100" cy="4876800"/>
          </a:xfrm>
          <a:prstGeom prst="rect">
            <a:avLst/>
          </a:prstGeom>
        </p:spPr>
      </p:pic>
      <p:sp>
        <p:nvSpPr>
          <p:cNvPr id="5" name="TextBox 4">
            <a:extLst>
              <a:ext uri="{FF2B5EF4-FFF2-40B4-BE49-F238E27FC236}">
                <a16:creationId xmlns:a16="http://schemas.microsoft.com/office/drawing/2014/main" id="{83B50731-7C7E-6241-B6AD-62267BEDC08E}"/>
              </a:ext>
            </a:extLst>
          </p:cNvPr>
          <p:cNvSpPr txBox="1"/>
          <p:nvPr/>
        </p:nvSpPr>
        <p:spPr>
          <a:xfrm>
            <a:off x="3133725" y="1591731"/>
            <a:ext cx="1019175"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Will code for food</a:t>
            </a:r>
          </a:p>
        </p:txBody>
      </p:sp>
    </p:spTree>
    <p:extLst>
      <p:ext uri="{BB962C8B-B14F-4D97-AF65-F5344CB8AC3E}">
        <p14:creationId xmlns:p14="http://schemas.microsoft.com/office/powerpoint/2010/main" val="3759249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idx="4294967295"/>
          </p:nvPr>
        </p:nvSpPr>
        <p:spPr>
          <a:xfrm>
            <a:off x="0" y="463550"/>
            <a:ext cx="7429500" cy="1109663"/>
          </a:xfrm>
          <a:prstGeom prst="rect">
            <a:avLst/>
          </a:prstGeom>
        </p:spPr>
        <p:txBody>
          <a:bodyPr>
            <a:normAutofit/>
          </a:bodyPr>
          <a:lstStyle/>
          <a:p>
            <a:r>
              <a:rPr lang="en-US" sz="2400" dirty="0">
                <a:solidFill>
                  <a:schemeClr val="bg1"/>
                </a:solidFill>
              </a:rPr>
              <a:t>Apply Zone rules</a:t>
            </a:r>
            <a:br>
              <a:rPr lang="en-US" sz="2400" dirty="0">
                <a:solidFill>
                  <a:schemeClr val="bg1"/>
                </a:solidFill>
              </a:rPr>
            </a:br>
            <a:r>
              <a:rPr lang="en-US" sz="2400" dirty="0">
                <a:solidFill>
                  <a:schemeClr val="bg1"/>
                </a:solidFill>
              </a:rPr>
              <a:t>	</a:t>
            </a:r>
            <a:r>
              <a:rPr lang="en-US" sz="2400" i="1" dirty="0">
                <a:solidFill>
                  <a:schemeClr val="bg1"/>
                </a:solidFill>
              </a:rPr>
              <a:t>(guidelines to calculate base attacks)</a:t>
            </a:r>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4294967295"/>
          </p:nvPr>
        </p:nvPicPr>
        <p:blipFill>
          <a:blip r:embed="rId3">
            <a:extLst>
              <a:ext uri="{96DAC541-7B7A-43D3-8B79-37D633B846F1}">
                <asvg:svgBlip xmlns:asvg="http://schemas.microsoft.com/office/drawing/2016/SVG/main" r:embed="rId4"/>
              </a:ext>
            </a:extLst>
          </a:blip>
          <a:stretch>
            <a:fillRect/>
          </a:stretch>
        </p:blipFill>
        <p:spPr>
          <a:xfrm>
            <a:off x="2411760" y="1800225"/>
            <a:ext cx="4286250" cy="2428875"/>
          </a:xfrm>
          <a:prstGeom prst="rect">
            <a:avLst/>
          </a:prstGeom>
        </p:spPr>
      </p:pic>
      <p:sp>
        <p:nvSpPr>
          <p:cNvPr id="4" name="Block Arc 3">
            <a:extLst>
              <a:ext uri="{FF2B5EF4-FFF2-40B4-BE49-F238E27FC236}">
                <a16:creationId xmlns:a16="http://schemas.microsoft.com/office/drawing/2014/main" id="{181A84B7-C556-CE4F-9C48-96BC528B543F}"/>
              </a:ext>
            </a:extLst>
          </p:cNvPr>
          <p:cNvSpPr/>
          <p:nvPr/>
        </p:nvSpPr>
        <p:spPr>
          <a:xfrm rot="10308015">
            <a:off x="2427685" y="1800821"/>
            <a:ext cx="2363390" cy="2428875"/>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3" name="Oval 2">
            <a:extLst>
              <a:ext uri="{FF2B5EF4-FFF2-40B4-BE49-F238E27FC236}">
                <a16:creationId xmlns:a16="http://schemas.microsoft.com/office/drawing/2014/main" id="{D65AA35D-514B-CD48-B39D-20BEE8A89BAF}"/>
              </a:ext>
            </a:extLst>
          </p:cNvPr>
          <p:cNvSpPr/>
          <p:nvPr/>
        </p:nvSpPr>
        <p:spPr>
          <a:xfrm>
            <a:off x="4570810" y="2072581"/>
            <a:ext cx="1858566" cy="1861244"/>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7" name="Content Placeholder 2">
            <a:extLst>
              <a:ext uri="{FF2B5EF4-FFF2-40B4-BE49-F238E27FC236}">
                <a16:creationId xmlns:a16="http://schemas.microsoft.com/office/drawing/2014/main" id="{447E9333-6514-6646-8F3A-2EAAB453C4ED}"/>
              </a:ext>
            </a:extLst>
          </p:cNvPr>
          <p:cNvSpPr txBox="1">
            <a:spLocks/>
          </p:cNvSpPr>
          <p:nvPr/>
        </p:nvSpPr>
        <p:spPr>
          <a:xfrm>
            <a:off x="328616" y="1644697"/>
            <a:ext cx="1814510" cy="1965278"/>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514350" lvl="1" indent="-171450" defTabSz="685800">
              <a:spcBef>
                <a:spcPts val="375"/>
              </a:spcBef>
            </a:pPr>
            <a:r>
              <a:rPr lang="en-US" sz="1500" dirty="0">
                <a:solidFill>
                  <a:prstClr val="white"/>
                </a:solidFill>
                <a:latin typeface="Tw Cen MT" panose="020B0602020104020603"/>
              </a:rPr>
              <a:t>Rules are meant to kickstart analysis process</a:t>
            </a:r>
            <a:endParaRPr lang="en-US" sz="1500" b="1" dirty="0">
              <a:solidFill>
                <a:srgbClr val="FFFF00"/>
              </a:solidFill>
              <a:latin typeface="Tw Cen MT" panose="020B0602020104020603"/>
            </a:endParaRPr>
          </a:p>
          <a:p>
            <a:pPr marL="514350" lvl="1" indent="-171450" defTabSz="685800">
              <a:spcBef>
                <a:spcPts val="375"/>
              </a:spcBef>
            </a:pPr>
            <a:endParaRPr lang="en-US" sz="1500" dirty="0">
              <a:solidFill>
                <a:prstClr val="white"/>
              </a:solidFill>
              <a:latin typeface="Tw Cen MT" panose="020B0602020104020603"/>
            </a:endParaRPr>
          </a:p>
          <a:p>
            <a:pPr marL="514350" lvl="1" indent="-171450" defTabSz="685800">
              <a:spcBef>
                <a:spcPts val="375"/>
              </a:spcBef>
            </a:pPr>
            <a:endParaRPr lang="en-US" sz="1500" dirty="0">
              <a:solidFill>
                <a:prstClr val="white"/>
              </a:solidFill>
              <a:latin typeface="Tw Cen MT" panose="020B0602020104020603"/>
            </a:endParaRPr>
          </a:p>
        </p:txBody>
      </p:sp>
      <p:sp>
        <p:nvSpPr>
          <p:cNvPr id="8" name="Content Placeholder 2">
            <a:extLst>
              <a:ext uri="{FF2B5EF4-FFF2-40B4-BE49-F238E27FC236}">
                <a16:creationId xmlns:a16="http://schemas.microsoft.com/office/drawing/2014/main" id="{2816A1F1-3445-3140-8CE3-886D1F22904B}"/>
              </a:ext>
            </a:extLst>
          </p:cNvPr>
          <p:cNvSpPr txBox="1">
            <a:spLocks/>
          </p:cNvSpPr>
          <p:nvPr/>
        </p:nvSpPr>
        <p:spPr>
          <a:xfrm>
            <a:off x="5350982" y="3286574"/>
            <a:ext cx="3464402" cy="480862"/>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Diagram provides description for threats</a:t>
            </a:r>
            <a:endParaRPr lang="en-US" sz="1800" b="1" dirty="0">
              <a:solidFill>
                <a:srgbClr val="FFFF00"/>
              </a:solidFill>
              <a:latin typeface="Tw Cen MT" panose="020B0602020104020603"/>
            </a:endParaRPr>
          </a:p>
        </p:txBody>
      </p:sp>
      <p:sp>
        <p:nvSpPr>
          <p:cNvPr id="9" name="Content Placeholder 2">
            <a:extLst>
              <a:ext uri="{FF2B5EF4-FFF2-40B4-BE49-F238E27FC236}">
                <a16:creationId xmlns:a16="http://schemas.microsoft.com/office/drawing/2014/main" id="{50E468E1-C56D-0D46-BE59-AB3E2177189A}"/>
              </a:ext>
            </a:extLst>
          </p:cNvPr>
          <p:cNvSpPr txBox="1">
            <a:spLocks/>
          </p:cNvSpPr>
          <p:nvPr/>
        </p:nvSpPr>
        <p:spPr>
          <a:xfrm>
            <a:off x="379811" y="4249512"/>
            <a:ext cx="3334939" cy="741760"/>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Don’t spend too much time on threats</a:t>
            </a:r>
          </a:p>
          <a:p>
            <a:pPr marL="171450" indent="-171450" defTabSz="685800">
              <a:spcBef>
                <a:spcPts val="750"/>
              </a:spcBef>
            </a:pPr>
            <a:r>
              <a:rPr lang="en-US" sz="1800" dirty="0">
                <a:solidFill>
                  <a:prstClr val="white"/>
                </a:solidFill>
                <a:latin typeface="Tw Cen MT" panose="020B0602020104020603"/>
              </a:rPr>
              <a:t>Our job is to sort out </a:t>
            </a:r>
            <a:r>
              <a:rPr lang="en-US" sz="1800" b="1" u="sng" dirty="0">
                <a:solidFill>
                  <a:prstClr val="white"/>
                </a:solidFill>
                <a:latin typeface="Tw Cen MT" panose="020B0602020104020603"/>
              </a:rPr>
              <a:t>MITIGATIONS!!!</a:t>
            </a:r>
          </a:p>
        </p:txBody>
      </p:sp>
      <p:sp>
        <p:nvSpPr>
          <p:cNvPr id="10" name="Content Placeholder 2">
            <a:extLst>
              <a:ext uri="{FF2B5EF4-FFF2-40B4-BE49-F238E27FC236}">
                <a16:creationId xmlns:a16="http://schemas.microsoft.com/office/drawing/2014/main" id="{8E2F56DB-DBAB-5D4D-8FC8-38FEAB6DFE0B}"/>
              </a:ext>
            </a:extLst>
          </p:cNvPr>
          <p:cNvSpPr txBox="1">
            <a:spLocks/>
          </p:cNvSpPr>
          <p:nvPr/>
        </p:nvSpPr>
        <p:spPr>
          <a:xfrm>
            <a:off x="6203999" y="1439128"/>
            <a:ext cx="1814510" cy="1472234"/>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514350" lvl="1" indent="-171450" defTabSz="685800">
              <a:spcBef>
                <a:spcPts val="375"/>
              </a:spcBef>
            </a:pPr>
            <a:r>
              <a:rPr lang="en-US" sz="1500" dirty="0">
                <a:solidFill>
                  <a:prstClr val="white"/>
                </a:solidFill>
                <a:latin typeface="Tw Cen MT" panose="020B0602020104020603"/>
              </a:rPr>
              <a:t>Use shorthand – letters of the STRIDE mnemonic</a:t>
            </a:r>
          </a:p>
          <a:p>
            <a:pPr marL="514350" lvl="1" indent="-171450" defTabSz="685800">
              <a:spcBef>
                <a:spcPts val="375"/>
              </a:spcBef>
            </a:pPr>
            <a:endParaRPr lang="en-US" sz="1500" dirty="0">
              <a:solidFill>
                <a:prstClr val="white"/>
              </a:solidFill>
              <a:latin typeface="Tw Cen MT" panose="020B0602020104020603"/>
            </a:endParaRPr>
          </a:p>
        </p:txBody>
      </p:sp>
    </p:spTree>
    <p:extLst>
      <p:ext uri="{BB962C8B-B14F-4D97-AF65-F5344CB8AC3E}">
        <p14:creationId xmlns:p14="http://schemas.microsoft.com/office/powerpoint/2010/main" val="3826362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857251" y="131482"/>
            <a:ext cx="7429499" cy="1108928"/>
          </a:xfrm>
        </p:spPr>
        <p:txBody>
          <a:bodyPr>
            <a:noAutofit/>
          </a:bodyPr>
          <a:lstStyle/>
          <a:p>
            <a:pPr algn="ctr"/>
            <a:r>
              <a:rPr lang="en-US" sz="2800" dirty="0"/>
              <a:t>Zone Rule – Elevation of Privilege threats first</a:t>
            </a:r>
            <a:endParaRPr lang="en-US" sz="2800"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1626067" y="2078409"/>
            <a:ext cx="796413" cy="42032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1990121" y="2703632"/>
            <a:ext cx="2123268" cy="374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054494" y="1470249"/>
            <a:ext cx="1279367" cy="62442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3679191" y="2493764"/>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UPLOADER</a:t>
            </a:r>
            <a:endParaRPr lang="en-US" sz="75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378179" y="3030793"/>
            <a:ext cx="796413" cy="42032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3</a:t>
            </a:r>
            <a:r>
              <a:rPr lang="en-US" sz="1350" baseline="30000" dirty="0">
                <a:solidFill>
                  <a:schemeClr val="bg1"/>
                </a:solidFill>
              </a:rPr>
              <a:t>rd</a:t>
            </a:r>
            <a:r>
              <a:rPr lang="en-US" sz="1350"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061" y="1851422"/>
            <a:ext cx="796413" cy="796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0362" y="3479988"/>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3522113" y="4262050"/>
            <a:ext cx="1257204" cy="300082"/>
          </a:xfrm>
          <a:prstGeom prst="rect">
            <a:avLst/>
          </a:prstGeom>
        </p:spPr>
        <p:txBody>
          <a:bodyPr wrap="none">
            <a:spAutoFit/>
          </a:bodyPr>
          <a:lstStyle/>
          <a:p>
            <a:r>
              <a:rPr lang="en-US" sz="1350"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154370" y="2289530"/>
            <a:ext cx="471697"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2422480" y="2330839"/>
            <a:ext cx="427593"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120864" y="3240957"/>
            <a:ext cx="1743590" cy="97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4123723" y="3245837"/>
            <a:ext cx="0" cy="343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5016532" y="253093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PARSING</a:t>
            </a:r>
            <a:endParaRPr lang="en-US" sz="75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7260040" y="326360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ANALYSIS</a:t>
            </a:r>
            <a:endParaRPr lang="en-US" sz="75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6130241" y="3031016"/>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DATA PROCESS</a:t>
            </a:r>
            <a:endParaRPr lang="en-US" sz="75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3668801" y="147814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DOWN</a:t>
            </a:r>
          </a:p>
          <a:p>
            <a:pPr algn="ctr"/>
            <a:r>
              <a:rPr lang="en-US" sz="825" dirty="0">
                <a:solidFill>
                  <a:schemeClr val="bg1"/>
                </a:solidFill>
              </a:rPr>
              <a:t>LOADER</a:t>
            </a:r>
            <a:endParaRPr lang="en-US" sz="75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4441251" y="1988170"/>
            <a:ext cx="2645156" cy="61879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5893250" y="2078410"/>
            <a:ext cx="1366790" cy="783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6783926" y="2094673"/>
            <a:ext cx="910252" cy="1006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7706444" y="2094673"/>
            <a:ext cx="426279" cy="11689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4412945" y="3190731"/>
            <a:ext cx="734336" cy="49970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4467084" y="3417518"/>
            <a:ext cx="1663157" cy="40583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4467083" y="3923401"/>
            <a:ext cx="2923706" cy="5129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3239058" y="2880266"/>
            <a:ext cx="440134" cy="10669"/>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77618" y="425136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5676345" y="4752246"/>
            <a:ext cx="1320041" cy="300082"/>
          </a:xfrm>
          <a:prstGeom prst="rect">
            <a:avLst/>
          </a:prstGeom>
        </p:spPr>
        <p:txBody>
          <a:bodyPr wrap="none">
            <a:spAutoFit/>
          </a:bodyPr>
          <a:lstStyle/>
          <a:p>
            <a:r>
              <a:rPr lang="en-US" sz="1350"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7390789" y="4036604"/>
            <a:ext cx="315656" cy="36394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3239058" y="1864643"/>
            <a:ext cx="429743" cy="36455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5146271" y="2025338"/>
            <a:ext cx="316666" cy="50559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02910" y="133861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5456745" y="1420496"/>
            <a:ext cx="1197892" cy="300082"/>
          </a:xfrm>
          <a:prstGeom prst="rect">
            <a:avLst/>
          </a:prstGeom>
        </p:spPr>
        <p:txBody>
          <a:bodyPr wrap="none">
            <a:spAutoFit/>
          </a:bodyPr>
          <a:lstStyle/>
          <a:p>
            <a:r>
              <a:rPr lang="en-US" sz="1350"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4572000" y="1681977"/>
            <a:ext cx="230910" cy="3489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5391421" y="1932211"/>
            <a:ext cx="944945" cy="111256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5489631" y="1681977"/>
            <a:ext cx="1901158" cy="16948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970966" y="179554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956864" y="284522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5195503" y="1224081"/>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3668801" y="3917837"/>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7507176" y="4680535"/>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3073783" y="1630720"/>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44" name="Oval 43">
            <a:extLst>
              <a:ext uri="{FF2B5EF4-FFF2-40B4-BE49-F238E27FC236}">
                <a16:creationId xmlns:a16="http://schemas.microsoft.com/office/drawing/2014/main" id="{22F48C9B-32B6-4E94-B236-66B93C94A024}"/>
              </a:ext>
            </a:extLst>
          </p:cNvPr>
          <p:cNvSpPr/>
          <p:nvPr/>
        </p:nvSpPr>
        <p:spPr>
          <a:xfrm>
            <a:off x="4036308" y="2414960"/>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2</a:t>
            </a:r>
          </a:p>
        </p:txBody>
      </p:sp>
      <p:sp>
        <p:nvSpPr>
          <p:cNvPr id="47" name="Oval 46">
            <a:extLst>
              <a:ext uri="{FF2B5EF4-FFF2-40B4-BE49-F238E27FC236}">
                <a16:creationId xmlns:a16="http://schemas.microsoft.com/office/drawing/2014/main" id="{BCB335E2-AF94-4081-862F-462220CB7880}"/>
              </a:ext>
            </a:extLst>
          </p:cNvPr>
          <p:cNvSpPr/>
          <p:nvPr/>
        </p:nvSpPr>
        <p:spPr>
          <a:xfrm>
            <a:off x="4160975" y="1379528"/>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2" name="Oval 51">
            <a:extLst>
              <a:ext uri="{FF2B5EF4-FFF2-40B4-BE49-F238E27FC236}">
                <a16:creationId xmlns:a16="http://schemas.microsoft.com/office/drawing/2014/main" id="{EEB741CB-BC97-46CF-8EFF-8E7279FCCA7F}"/>
              </a:ext>
            </a:extLst>
          </p:cNvPr>
          <p:cNvSpPr/>
          <p:nvPr/>
        </p:nvSpPr>
        <p:spPr>
          <a:xfrm>
            <a:off x="6798875" y="3162895"/>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55" name="Oval 54">
            <a:extLst>
              <a:ext uri="{FF2B5EF4-FFF2-40B4-BE49-F238E27FC236}">
                <a16:creationId xmlns:a16="http://schemas.microsoft.com/office/drawing/2014/main" id="{67B4D959-B865-44C5-ADF2-F803803085F1}"/>
              </a:ext>
            </a:extLst>
          </p:cNvPr>
          <p:cNvSpPr/>
          <p:nvPr/>
        </p:nvSpPr>
        <p:spPr>
          <a:xfrm>
            <a:off x="7940237" y="3265118"/>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7" name="Oval 56">
            <a:extLst>
              <a:ext uri="{FF2B5EF4-FFF2-40B4-BE49-F238E27FC236}">
                <a16:creationId xmlns:a16="http://schemas.microsoft.com/office/drawing/2014/main" id="{A49D23D4-EC04-4969-9916-806E01F58278}"/>
              </a:ext>
            </a:extLst>
          </p:cNvPr>
          <p:cNvSpPr/>
          <p:nvPr/>
        </p:nvSpPr>
        <p:spPr>
          <a:xfrm>
            <a:off x="7861673" y="136285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5</a:t>
            </a:r>
          </a:p>
        </p:txBody>
      </p:sp>
      <p:sp>
        <p:nvSpPr>
          <p:cNvPr id="59" name="Oval 58">
            <a:extLst>
              <a:ext uri="{FF2B5EF4-FFF2-40B4-BE49-F238E27FC236}">
                <a16:creationId xmlns:a16="http://schemas.microsoft.com/office/drawing/2014/main" id="{3107D2EE-8E31-4896-8B96-61D4AD8C9109}"/>
              </a:ext>
            </a:extLst>
          </p:cNvPr>
          <p:cNvSpPr/>
          <p:nvPr/>
        </p:nvSpPr>
        <p:spPr>
          <a:xfrm>
            <a:off x="5515100" y="2532073"/>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61" name="Content Placeholder 2">
            <a:extLst>
              <a:ext uri="{FF2B5EF4-FFF2-40B4-BE49-F238E27FC236}">
                <a16:creationId xmlns:a16="http://schemas.microsoft.com/office/drawing/2014/main" id="{44F88930-5A12-4348-BF11-5C43DE30C7AB}"/>
              </a:ext>
            </a:extLst>
          </p:cNvPr>
          <p:cNvSpPr txBox="1">
            <a:spLocks/>
          </p:cNvSpPr>
          <p:nvPr/>
        </p:nvSpPr>
        <p:spPr>
          <a:xfrm>
            <a:off x="959625" y="4138136"/>
            <a:ext cx="2496526" cy="905744"/>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1800" dirty="0"/>
              <a:t>Target element</a:t>
            </a:r>
          </a:p>
          <a:p>
            <a:r>
              <a:rPr lang="en-US" sz="1800" dirty="0"/>
              <a:t>Low value </a:t>
            </a:r>
            <a:r>
              <a:rPr lang="en-US" sz="1800" b="1" dirty="0">
                <a:solidFill>
                  <a:schemeClr val="accent4">
                    <a:lumMod val="60000"/>
                    <a:lumOff val="40000"/>
                  </a:schemeClr>
                </a:solidFill>
              </a:rPr>
              <a:t>&gt;</a:t>
            </a:r>
            <a:r>
              <a:rPr lang="en-US" sz="1800" dirty="0"/>
              <a:t> High value</a:t>
            </a:r>
          </a:p>
        </p:txBody>
      </p:sp>
      <p:sp>
        <p:nvSpPr>
          <p:cNvPr id="63" name="Rounded Rectangle 9">
            <a:extLst>
              <a:ext uri="{FF2B5EF4-FFF2-40B4-BE49-F238E27FC236}">
                <a16:creationId xmlns:a16="http://schemas.microsoft.com/office/drawing/2014/main" id="{3C079EAF-7836-4933-9466-0D3AC9B6F938}"/>
              </a:ext>
            </a:extLst>
          </p:cNvPr>
          <p:cNvSpPr/>
          <p:nvPr/>
        </p:nvSpPr>
        <p:spPr>
          <a:xfrm>
            <a:off x="2280148" y="3774366"/>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64" name="Oval 63">
            <a:extLst>
              <a:ext uri="{FF2B5EF4-FFF2-40B4-BE49-F238E27FC236}">
                <a16:creationId xmlns:a16="http://schemas.microsoft.com/office/drawing/2014/main" id="{B0770682-87F6-4381-A774-870A00654DDA}"/>
              </a:ext>
            </a:extLst>
          </p:cNvPr>
          <p:cNvSpPr/>
          <p:nvPr/>
        </p:nvSpPr>
        <p:spPr>
          <a:xfrm>
            <a:off x="2229761" y="1884929"/>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68" name="Rounded Rectangle 9">
            <a:extLst>
              <a:ext uri="{FF2B5EF4-FFF2-40B4-BE49-F238E27FC236}">
                <a16:creationId xmlns:a16="http://schemas.microsoft.com/office/drawing/2014/main" id="{284E8218-E6D8-4D90-A4C7-2ACE01F7DF0D}"/>
              </a:ext>
            </a:extLst>
          </p:cNvPr>
          <p:cNvSpPr/>
          <p:nvPr/>
        </p:nvSpPr>
        <p:spPr>
          <a:xfrm>
            <a:off x="1469982" y="2467037"/>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0" name="Rounded Rectangle 9">
            <a:extLst>
              <a:ext uri="{FF2B5EF4-FFF2-40B4-BE49-F238E27FC236}">
                <a16:creationId xmlns:a16="http://schemas.microsoft.com/office/drawing/2014/main" id="{199918C7-5BA6-4C74-AE24-117E6101B9F8}"/>
              </a:ext>
            </a:extLst>
          </p:cNvPr>
          <p:cNvSpPr/>
          <p:nvPr/>
        </p:nvSpPr>
        <p:spPr>
          <a:xfrm>
            <a:off x="3356333" y="1226064"/>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1" name="Rounded Rectangle 9">
            <a:extLst>
              <a:ext uri="{FF2B5EF4-FFF2-40B4-BE49-F238E27FC236}">
                <a16:creationId xmlns:a16="http://schemas.microsoft.com/office/drawing/2014/main" id="{4681CB38-00E5-404F-895B-250A5099E165}"/>
              </a:ext>
            </a:extLst>
          </p:cNvPr>
          <p:cNvSpPr/>
          <p:nvPr/>
        </p:nvSpPr>
        <p:spPr>
          <a:xfrm>
            <a:off x="4441251" y="1147732"/>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4" name="Rounded Rectangle 9">
            <a:extLst>
              <a:ext uri="{FF2B5EF4-FFF2-40B4-BE49-F238E27FC236}">
                <a16:creationId xmlns:a16="http://schemas.microsoft.com/office/drawing/2014/main" id="{A330D567-D7AC-4D7B-AA96-E9EF854365A7}"/>
              </a:ext>
            </a:extLst>
          </p:cNvPr>
          <p:cNvSpPr/>
          <p:nvPr/>
        </p:nvSpPr>
        <p:spPr>
          <a:xfrm>
            <a:off x="3368342" y="3011162"/>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6" name="Rounded Rectangle 9">
            <a:extLst>
              <a:ext uri="{FF2B5EF4-FFF2-40B4-BE49-F238E27FC236}">
                <a16:creationId xmlns:a16="http://schemas.microsoft.com/office/drawing/2014/main" id="{588221CF-70C0-436D-9B86-AC13FB2C4EB4}"/>
              </a:ext>
            </a:extLst>
          </p:cNvPr>
          <p:cNvSpPr/>
          <p:nvPr/>
        </p:nvSpPr>
        <p:spPr>
          <a:xfrm>
            <a:off x="3356333" y="3546965"/>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7" name="Rounded Rectangle 9">
            <a:extLst>
              <a:ext uri="{FF2B5EF4-FFF2-40B4-BE49-F238E27FC236}">
                <a16:creationId xmlns:a16="http://schemas.microsoft.com/office/drawing/2014/main" id="{6FE4D579-DDD9-48A8-A3A9-345BE2DF2D98}"/>
              </a:ext>
            </a:extLst>
          </p:cNvPr>
          <p:cNvSpPr/>
          <p:nvPr/>
        </p:nvSpPr>
        <p:spPr>
          <a:xfrm>
            <a:off x="6960843" y="1273081"/>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8" name="Rounded Rectangle 9">
            <a:extLst>
              <a:ext uri="{FF2B5EF4-FFF2-40B4-BE49-F238E27FC236}">
                <a16:creationId xmlns:a16="http://schemas.microsoft.com/office/drawing/2014/main" id="{3F47AB1A-DA52-46FE-8EDF-BCA83E47F940}"/>
              </a:ext>
            </a:extLst>
          </p:cNvPr>
          <p:cNvSpPr/>
          <p:nvPr/>
        </p:nvSpPr>
        <p:spPr>
          <a:xfrm>
            <a:off x="6564715" y="4222963"/>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9" name="Rounded Rectangle 9">
            <a:extLst>
              <a:ext uri="{FF2B5EF4-FFF2-40B4-BE49-F238E27FC236}">
                <a16:creationId xmlns:a16="http://schemas.microsoft.com/office/drawing/2014/main" id="{22ABC945-7488-4DA9-9210-0539BCE58DE5}"/>
              </a:ext>
            </a:extLst>
          </p:cNvPr>
          <p:cNvSpPr/>
          <p:nvPr/>
        </p:nvSpPr>
        <p:spPr>
          <a:xfrm>
            <a:off x="7837193" y="3750749"/>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80" name="Oval 79">
            <a:extLst>
              <a:ext uri="{FF2B5EF4-FFF2-40B4-BE49-F238E27FC236}">
                <a16:creationId xmlns:a16="http://schemas.microsoft.com/office/drawing/2014/main" id="{D79812A4-0BB8-436F-98C4-3AFF2DB16DBC}"/>
              </a:ext>
            </a:extLst>
          </p:cNvPr>
          <p:cNvSpPr/>
          <p:nvPr/>
        </p:nvSpPr>
        <p:spPr>
          <a:xfrm>
            <a:off x="1656599" y="2453139"/>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81" name="Oval 80">
            <a:extLst>
              <a:ext uri="{FF2B5EF4-FFF2-40B4-BE49-F238E27FC236}">
                <a16:creationId xmlns:a16="http://schemas.microsoft.com/office/drawing/2014/main" id="{FEBD128B-BBE9-46B9-B65C-D6E988E95A6B}"/>
              </a:ext>
            </a:extLst>
          </p:cNvPr>
          <p:cNvSpPr/>
          <p:nvPr/>
        </p:nvSpPr>
        <p:spPr>
          <a:xfrm>
            <a:off x="2463524" y="3774366"/>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82" name="Oval 81">
            <a:extLst>
              <a:ext uri="{FF2B5EF4-FFF2-40B4-BE49-F238E27FC236}">
                <a16:creationId xmlns:a16="http://schemas.microsoft.com/office/drawing/2014/main" id="{87B7D71A-677E-49A4-B75D-CA905A56B4B3}"/>
              </a:ext>
            </a:extLst>
          </p:cNvPr>
          <p:cNvSpPr/>
          <p:nvPr/>
        </p:nvSpPr>
        <p:spPr>
          <a:xfrm>
            <a:off x="3536951" y="3542004"/>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83" name="Oval 82">
            <a:extLst>
              <a:ext uri="{FF2B5EF4-FFF2-40B4-BE49-F238E27FC236}">
                <a16:creationId xmlns:a16="http://schemas.microsoft.com/office/drawing/2014/main" id="{5BEE7DBE-B6AD-4BEA-AB09-AC230A682E5B}"/>
              </a:ext>
            </a:extLst>
          </p:cNvPr>
          <p:cNvSpPr/>
          <p:nvPr/>
        </p:nvSpPr>
        <p:spPr>
          <a:xfrm>
            <a:off x="3554994" y="3017189"/>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84" name="Oval 83">
            <a:extLst>
              <a:ext uri="{FF2B5EF4-FFF2-40B4-BE49-F238E27FC236}">
                <a16:creationId xmlns:a16="http://schemas.microsoft.com/office/drawing/2014/main" id="{BF7E5B4D-1DFD-4364-AA43-C398209B36D1}"/>
              </a:ext>
            </a:extLst>
          </p:cNvPr>
          <p:cNvSpPr/>
          <p:nvPr/>
        </p:nvSpPr>
        <p:spPr>
          <a:xfrm>
            <a:off x="3536951" y="1221888"/>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85" name="Oval 84">
            <a:extLst>
              <a:ext uri="{FF2B5EF4-FFF2-40B4-BE49-F238E27FC236}">
                <a16:creationId xmlns:a16="http://schemas.microsoft.com/office/drawing/2014/main" id="{86C4B93C-73A7-411F-B965-D6AD043DDE6E}"/>
              </a:ext>
            </a:extLst>
          </p:cNvPr>
          <p:cNvSpPr/>
          <p:nvPr/>
        </p:nvSpPr>
        <p:spPr>
          <a:xfrm>
            <a:off x="4618556" y="1151763"/>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86" name="Oval 85">
            <a:extLst>
              <a:ext uri="{FF2B5EF4-FFF2-40B4-BE49-F238E27FC236}">
                <a16:creationId xmlns:a16="http://schemas.microsoft.com/office/drawing/2014/main" id="{CC1FF0F9-0278-43A4-95BB-0D506BAF9598}"/>
              </a:ext>
            </a:extLst>
          </p:cNvPr>
          <p:cNvSpPr/>
          <p:nvPr/>
        </p:nvSpPr>
        <p:spPr>
          <a:xfrm>
            <a:off x="7143758" y="1266063"/>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87" name="Oval 86">
            <a:extLst>
              <a:ext uri="{FF2B5EF4-FFF2-40B4-BE49-F238E27FC236}">
                <a16:creationId xmlns:a16="http://schemas.microsoft.com/office/drawing/2014/main" id="{7141226B-3D9E-43C5-81EC-67F9ADB464EC}"/>
              </a:ext>
            </a:extLst>
          </p:cNvPr>
          <p:cNvSpPr/>
          <p:nvPr/>
        </p:nvSpPr>
        <p:spPr>
          <a:xfrm>
            <a:off x="8018835" y="3732890"/>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90" name="Oval 89">
            <a:extLst>
              <a:ext uri="{FF2B5EF4-FFF2-40B4-BE49-F238E27FC236}">
                <a16:creationId xmlns:a16="http://schemas.microsoft.com/office/drawing/2014/main" id="{1B5400C0-C1E4-4D41-9F0F-AF3F81A4E2FA}"/>
              </a:ext>
            </a:extLst>
          </p:cNvPr>
          <p:cNvSpPr/>
          <p:nvPr/>
        </p:nvSpPr>
        <p:spPr>
          <a:xfrm>
            <a:off x="6755215" y="4191678"/>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Tree>
    <p:extLst>
      <p:ext uri="{BB962C8B-B14F-4D97-AF65-F5344CB8AC3E}">
        <p14:creationId xmlns:p14="http://schemas.microsoft.com/office/powerpoint/2010/main" val="36239304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857251" y="131482"/>
            <a:ext cx="7429499" cy="1108928"/>
          </a:xfrm>
        </p:spPr>
        <p:txBody>
          <a:bodyPr>
            <a:normAutofit/>
          </a:bodyPr>
          <a:lstStyle/>
          <a:p>
            <a:pPr algn="ctr"/>
            <a:r>
              <a:rPr lang="en-US" sz="3200" dirty="0"/>
              <a:t>Zone rule – SPOOFING threats</a:t>
            </a:r>
            <a:endParaRPr lang="en-US" sz="3200"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1626067" y="2078409"/>
            <a:ext cx="796413" cy="42032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1990121" y="2703632"/>
            <a:ext cx="2123268" cy="374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054494" y="1470249"/>
            <a:ext cx="1279367" cy="62442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3679191" y="2493764"/>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UPLOADER</a:t>
            </a:r>
            <a:endParaRPr lang="en-US" sz="75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378179" y="3030793"/>
            <a:ext cx="796413" cy="42032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3</a:t>
            </a:r>
            <a:r>
              <a:rPr lang="en-US" sz="1350" baseline="30000" dirty="0">
                <a:solidFill>
                  <a:schemeClr val="bg1"/>
                </a:solidFill>
              </a:rPr>
              <a:t>rd</a:t>
            </a:r>
            <a:r>
              <a:rPr lang="en-US" sz="1350"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061" y="1851422"/>
            <a:ext cx="796413" cy="796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0362" y="3479988"/>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3522113" y="4262050"/>
            <a:ext cx="1257204" cy="300082"/>
          </a:xfrm>
          <a:prstGeom prst="rect">
            <a:avLst/>
          </a:prstGeom>
        </p:spPr>
        <p:txBody>
          <a:bodyPr wrap="none">
            <a:spAutoFit/>
          </a:bodyPr>
          <a:lstStyle/>
          <a:p>
            <a:r>
              <a:rPr lang="en-US" sz="1350"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154370" y="2289530"/>
            <a:ext cx="471697"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2422480" y="2330839"/>
            <a:ext cx="427593"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120864" y="3240957"/>
            <a:ext cx="1743590" cy="97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4123723" y="3245837"/>
            <a:ext cx="0" cy="343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5016532" y="253093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PARSING</a:t>
            </a:r>
            <a:endParaRPr lang="en-US" sz="75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7260040" y="326360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ANALYSIS</a:t>
            </a:r>
            <a:endParaRPr lang="en-US" sz="75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6130241" y="3031016"/>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DATA PROCESS</a:t>
            </a:r>
            <a:endParaRPr lang="en-US" sz="75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3668801" y="147814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DOWN</a:t>
            </a:r>
          </a:p>
          <a:p>
            <a:pPr algn="ctr"/>
            <a:r>
              <a:rPr lang="en-US" sz="825" dirty="0">
                <a:solidFill>
                  <a:schemeClr val="bg1"/>
                </a:solidFill>
              </a:rPr>
              <a:t>LOADER</a:t>
            </a:r>
            <a:endParaRPr lang="en-US" sz="75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4441251" y="1988170"/>
            <a:ext cx="2645156" cy="61879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5893250" y="2078410"/>
            <a:ext cx="1366790" cy="783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6783926" y="2094673"/>
            <a:ext cx="910252" cy="1006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7706444" y="2094673"/>
            <a:ext cx="426279" cy="11689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4412945" y="3190731"/>
            <a:ext cx="734336" cy="49970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4467084" y="3417518"/>
            <a:ext cx="1663157" cy="40583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4467083" y="3923401"/>
            <a:ext cx="2923706" cy="5129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3239058" y="2880266"/>
            <a:ext cx="440134" cy="10669"/>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77618" y="425136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5780189" y="4738549"/>
            <a:ext cx="1320041" cy="300082"/>
          </a:xfrm>
          <a:prstGeom prst="rect">
            <a:avLst/>
          </a:prstGeom>
        </p:spPr>
        <p:txBody>
          <a:bodyPr wrap="none">
            <a:spAutoFit/>
          </a:bodyPr>
          <a:lstStyle/>
          <a:p>
            <a:r>
              <a:rPr lang="en-US" sz="1350"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7390789" y="4036604"/>
            <a:ext cx="315656" cy="36394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3239058" y="1864643"/>
            <a:ext cx="429743" cy="36455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5146271" y="2025338"/>
            <a:ext cx="316666" cy="50559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02910" y="133861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5456745" y="1420496"/>
            <a:ext cx="1197892" cy="300082"/>
          </a:xfrm>
          <a:prstGeom prst="rect">
            <a:avLst/>
          </a:prstGeom>
        </p:spPr>
        <p:txBody>
          <a:bodyPr wrap="none">
            <a:spAutoFit/>
          </a:bodyPr>
          <a:lstStyle/>
          <a:p>
            <a:r>
              <a:rPr lang="en-US" sz="1350"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4572000" y="1681977"/>
            <a:ext cx="230910" cy="3489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5391421" y="1932211"/>
            <a:ext cx="944945" cy="111256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5489631" y="1681977"/>
            <a:ext cx="1901158" cy="16948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970966" y="179554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956864" y="284522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5195503" y="1224081"/>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3668801" y="3917837"/>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7507176" y="4680535"/>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3073783" y="1630720"/>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44" name="Oval 43">
            <a:extLst>
              <a:ext uri="{FF2B5EF4-FFF2-40B4-BE49-F238E27FC236}">
                <a16:creationId xmlns:a16="http://schemas.microsoft.com/office/drawing/2014/main" id="{22F48C9B-32B6-4E94-B236-66B93C94A024}"/>
              </a:ext>
            </a:extLst>
          </p:cNvPr>
          <p:cNvSpPr/>
          <p:nvPr/>
        </p:nvSpPr>
        <p:spPr>
          <a:xfrm>
            <a:off x="4036308" y="2414960"/>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2</a:t>
            </a:r>
          </a:p>
        </p:txBody>
      </p:sp>
      <p:sp>
        <p:nvSpPr>
          <p:cNvPr id="47" name="Oval 46">
            <a:extLst>
              <a:ext uri="{FF2B5EF4-FFF2-40B4-BE49-F238E27FC236}">
                <a16:creationId xmlns:a16="http://schemas.microsoft.com/office/drawing/2014/main" id="{BCB335E2-AF94-4081-862F-462220CB7880}"/>
              </a:ext>
            </a:extLst>
          </p:cNvPr>
          <p:cNvSpPr/>
          <p:nvPr/>
        </p:nvSpPr>
        <p:spPr>
          <a:xfrm>
            <a:off x="4160975" y="1379528"/>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2" name="Oval 51">
            <a:extLst>
              <a:ext uri="{FF2B5EF4-FFF2-40B4-BE49-F238E27FC236}">
                <a16:creationId xmlns:a16="http://schemas.microsoft.com/office/drawing/2014/main" id="{EEB741CB-BC97-46CF-8EFF-8E7279FCCA7F}"/>
              </a:ext>
            </a:extLst>
          </p:cNvPr>
          <p:cNvSpPr/>
          <p:nvPr/>
        </p:nvSpPr>
        <p:spPr>
          <a:xfrm>
            <a:off x="6798875" y="3162895"/>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55" name="Oval 54">
            <a:extLst>
              <a:ext uri="{FF2B5EF4-FFF2-40B4-BE49-F238E27FC236}">
                <a16:creationId xmlns:a16="http://schemas.microsoft.com/office/drawing/2014/main" id="{67B4D959-B865-44C5-ADF2-F803803085F1}"/>
              </a:ext>
            </a:extLst>
          </p:cNvPr>
          <p:cNvSpPr/>
          <p:nvPr/>
        </p:nvSpPr>
        <p:spPr>
          <a:xfrm>
            <a:off x="7940237" y="3265118"/>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7" name="Oval 56">
            <a:extLst>
              <a:ext uri="{FF2B5EF4-FFF2-40B4-BE49-F238E27FC236}">
                <a16:creationId xmlns:a16="http://schemas.microsoft.com/office/drawing/2014/main" id="{A49D23D4-EC04-4969-9916-806E01F58278}"/>
              </a:ext>
            </a:extLst>
          </p:cNvPr>
          <p:cNvSpPr/>
          <p:nvPr/>
        </p:nvSpPr>
        <p:spPr>
          <a:xfrm>
            <a:off x="7861673" y="136285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5</a:t>
            </a:r>
          </a:p>
        </p:txBody>
      </p:sp>
      <p:sp>
        <p:nvSpPr>
          <p:cNvPr id="59" name="Oval 58">
            <a:extLst>
              <a:ext uri="{FF2B5EF4-FFF2-40B4-BE49-F238E27FC236}">
                <a16:creationId xmlns:a16="http://schemas.microsoft.com/office/drawing/2014/main" id="{3107D2EE-8E31-4896-8B96-61D4AD8C9109}"/>
              </a:ext>
            </a:extLst>
          </p:cNvPr>
          <p:cNvSpPr/>
          <p:nvPr/>
        </p:nvSpPr>
        <p:spPr>
          <a:xfrm>
            <a:off x="5515100" y="2532073"/>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61" name="Content Placeholder 2">
            <a:extLst>
              <a:ext uri="{FF2B5EF4-FFF2-40B4-BE49-F238E27FC236}">
                <a16:creationId xmlns:a16="http://schemas.microsoft.com/office/drawing/2014/main" id="{44F88930-5A12-4348-BF11-5C43DE30C7AB}"/>
              </a:ext>
            </a:extLst>
          </p:cNvPr>
          <p:cNvSpPr txBox="1">
            <a:spLocks/>
          </p:cNvSpPr>
          <p:nvPr/>
        </p:nvSpPr>
        <p:spPr>
          <a:xfrm>
            <a:off x="378179" y="4131560"/>
            <a:ext cx="2496526" cy="905744"/>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1800" dirty="0"/>
              <a:t>Target element</a:t>
            </a:r>
          </a:p>
          <a:p>
            <a:r>
              <a:rPr lang="en-US" sz="1800" dirty="0"/>
              <a:t>Less than 1 </a:t>
            </a:r>
            <a:r>
              <a:rPr lang="en-US" sz="2250" b="1" dirty="0">
                <a:solidFill>
                  <a:schemeClr val="accent4">
                    <a:lumMod val="60000"/>
                    <a:lumOff val="40000"/>
                  </a:schemeClr>
                </a:solidFill>
              </a:rPr>
              <a:t>&gt;</a:t>
            </a:r>
            <a:r>
              <a:rPr lang="en-US" sz="1800" dirty="0"/>
              <a:t> 1 or greater</a:t>
            </a:r>
          </a:p>
        </p:txBody>
      </p:sp>
      <p:sp>
        <p:nvSpPr>
          <p:cNvPr id="63" name="Rounded Rectangle 9">
            <a:extLst>
              <a:ext uri="{FF2B5EF4-FFF2-40B4-BE49-F238E27FC236}">
                <a16:creationId xmlns:a16="http://schemas.microsoft.com/office/drawing/2014/main" id="{3C079EAF-7836-4933-9466-0D3AC9B6F938}"/>
              </a:ext>
            </a:extLst>
          </p:cNvPr>
          <p:cNvSpPr/>
          <p:nvPr/>
        </p:nvSpPr>
        <p:spPr>
          <a:xfrm>
            <a:off x="2280148" y="3774366"/>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SE</a:t>
            </a:r>
          </a:p>
        </p:txBody>
      </p:sp>
      <p:sp>
        <p:nvSpPr>
          <p:cNvPr id="64" name="Oval 63">
            <a:extLst>
              <a:ext uri="{FF2B5EF4-FFF2-40B4-BE49-F238E27FC236}">
                <a16:creationId xmlns:a16="http://schemas.microsoft.com/office/drawing/2014/main" id="{B0770682-87F6-4381-A774-870A00654DDA}"/>
              </a:ext>
            </a:extLst>
          </p:cNvPr>
          <p:cNvSpPr/>
          <p:nvPr/>
        </p:nvSpPr>
        <p:spPr>
          <a:xfrm>
            <a:off x="2229761" y="1884929"/>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68" name="Rounded Rectangle 9">
            <a:extLst>
              <a:ext uri="{FF2B5EF4-FFF2-40B4-BE49-F238E27FC236}">
                <a16:creationId xmlns:a16="http://schemas.microsoft.com/office/drawing/2014/main" id="{284E8218-E6D8-4D90-A4C7-2ACE01F7DF0D}"/>
              </a:ext>
            </a:extLst>
          </p:cNvPr>
          <p:cNvSpPr/>
          <p:nvPr/>
        </p:nvSpPr>
        <p:spPr>
          <a:xfrm>
            <a:off x="1469982" y="2467037"/>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SE</a:t>
            </a:r>
          </a:p>
        </p:txBody>
      </p:sp>
      <p:sp>
        <p:nvSpPr>
          <p:cNvPr id="70" name="Rounded Rectangle 9">
            <a:extLst>
              <a:ext uri="{FF2B5EF4-FFF2-40B4-BE49-F238E27FC236}">
                <a16:creationId xmlns:a16="http://schemas.microsoft.com/office/drawing/2014/main" id="{199918C7-5BA6-4C74-AE24-117E6101B9F8}"/>
              </a:ext>
            </a:extLst>
          </p:cNvPr>
          <p:cNvSpPr/>
          <p:nvPr/>
        </p:nvSpPr>
        <p:spPr>
          <a:xfrm>
            <a:off x="3356333" y="1226064"/>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1" name="Rounded Rectangle 9">
            <a:extLst>
              <a:ext uri="{FF2B5EF4-FFF2-40B4-BE49-F238E27FC236}">
                <a16:creationId xmlns:a16="http://schemas.microsoft.com/office/drawing/2014/main" id="{4681CB38-00E5-404F-895B-250A5099E165}"/>
              </a:ext>
            </a:extLst>
          </p:cNvPr>
          <p:cNvSpPr/>
          <p:nvPr/>
        </p:nvSpPr>
        <p:spPr>
          <a:xfrm>
            <a:off x="4441251" y="1147732"/>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4" name="Rounded Rectangle 9">
            <a:extLst>
              <a:ext uri="{FF2B5EF4-FFF2-40B4-BE49-F238E27FC236}">
                <a16:creationId xmlns:a16="http://schemas.microsoft.com/office/drawing/2014/main" id="{A330D567-D7AC-4D7B-AA96-E9EF854365A7}"/>
              </a:ext>
            </a:extLst>
          </p:cNvPr>
          <p:cNvSpPr/>
          <p:nvPr/>
        </p:nvSpPr>
        <p:spPr>
          <a:xfrm>
            <a:off x="3368342" y="3011162"/>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6" name="Rounded Rectangle 9">
            <a:extLst>
              <a:ext uri="{FF2B5EF4-FFF2-40B4-BE49-F238E27FC236}">
                <a16:creationId xmlns:a16="http://schemas.microsoft.com/office/drawing/2014/main" id="{588221CF-70C0-436D-9B86-AC13FB2C4EB4}"/>
              </a:ext>
            </a:extLst>
          </p:cNvPr>
          <p:cNvSpPr/>
          <p:nvPr/>
        </p:nvSpPr>
        <p:spPr>
          <a:xfrm>
            <a:off x="3356333" y="3546965"/>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7" name="Rounded Rectangle 9">
            <a:extLst>
              <a:ext uri="{FF2B5EF4-FFF2-40B4-BE49-F238E27FC236}">
                <a16:creationId xmlns:a16="http://schemas.microsoft.com/office/drawing/2014/main" id="{6FE4D579-DDD9-48A8-A3A9-345BE2DF2D98}"/>
              </a:ext>
            </a:extLst>
          </p:cNvPr>
          <p:cNvSpPr/>
          <p:nvPr/>
        </p:nvSpPr>
        <p:spPr>
          <a:xfrm>
            <a:off x="6960843" y="1273081"/>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8" name="Rounded Rectangle 9">
            <a:extLst>
              <a:ext uri="{FF2B5EF4-FFF2-40B4-BE49-F238E27FC236}">
                <a16:creationId xmlns:a16="http://schemas.microsoft.com/office/drawing/2014/main" id="{3F47AB1A-DA52-46FE-8EDF-BCA83E47F940}"/>
              </a:ext>
            </a:extLst>
          </p:cNvPr>
          <p:cNvSpPr/>
          <p:nvPr/>
        </p:nvSpPr>
        <p:spPr>
          <a:xfrm>
            <a:off x="6564715" y="4222963"/>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9" name="Rounded Rectangle 9">
            <a:extLst>
              <a:ext uri="{FF2B5EF4-FFF2-40B4-BE49-F238E27FC236}">
                <a16:creationId xmlns:a16="http://schemas.microsoft.com/office/drawing/2014/main" id="{22ABC945-7488-4DA9-9210-0539BCE58DE5}"/>
              </a:ext>
            </a:extLst>
          </p:cNvPr>
          <p:cNvSpPr/>
          <p:nvPr/>
        </p:nvSpPr>
        <p:spPr>
          <a:xfrm>
            <a:off x="7837193" y="3750749"/>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60" name="Oval 59">
            <a:extLst>
              <a:ext uri="{FF2B5EF4-FFF2-40B4-BE49-F238E27FC236}">
                <a16:creationId xmlns:a16="http://schemas.microsoft.com/office/drawing/2014/main" id="{A1AD0AE1-AAB7-4BDC-AC1F-1FA3746476C8}"/>
              </a:ext>
            </a:extLst>
          </p:cNvPr>
          <p:cNvSpPr/>
          <p:nvPr/>
        </p:nvSpPr>
        <p:spPr>
          <a:xfrm>
            <a:off x="1589168" y="2454567"/>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65" name="Oval 64">
            <a:extLst>
              <a:ext uri="{FF2B5EF4-FFF2-40B4-BE49-F238E27FC236}">
                <a16:creationId xmlns:a16="http://schemas.microsoft.com/office/drawing/2014/main" id="{70CDFCD7-EC0A-42C8-B56D-3BF05BAEA450}"/>
              </a:ext>
            </a:extLst>
          </p:cNvPr>
          <p:cNvSpPr/>
          <p:nvPr/>
        </p:nvSpPr>
        <p:spPr>
          <a:xfrm>
            <a:off x="2391591" y="3774366"/>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Tree>
    <p:extLst>
      <p:ext uri="{BB962C8B-B14F-4D97-AF65-F5344CB8AC3E}">
        <p14:creationId xmlns:p14="http://schemas.microsoft.com/office/powerpoint/2010/main" val="3676474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857251" y="131482"/>
            <a:ext cx="7429499" cy="1108928"/>
          </a:xfrm>
        </p:spPr>
        <p:txBody>
          <a:bodyPr>
            <a:normAutofit/>
          </a:bodyPr>
          <a:lstStyle/>
          <a:p>
            <a:pPr algn="ctr"/>
            <a:r>
              <a:rPr lang="en-US" sz="3200" dirty="0"/>
              <a:t>Zone Rule – TAMPERING threats</a:t>
            </a:r>
            <a:endParaRPr lang="en-US" sz="3200"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1626067" y="2078409"/>
            <a:ext cx="796413" cy="42032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1990121" y="2703632"/>
            <a:ext cx="2123268" cy="374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054494" y="1470249"/>
            <a:ext cx="1279367" cy="62442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3679191" y="2493764"/>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UPLOADER</a:t>
            </a:r>
            <a:endParaRPr lang="en-US" sz="75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378179" y="3030793"/>
            <a:ext cx="796413" cy="42032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3</a:t>
            </a:r>
            <a:r>
              <a:rPr lang="en-US" sz="1350" baseline="30000" dirty="0">
                <a:solidFill>
                  <a:schemeClr val="bg1"/>
                </a:solidFill>
              </a:rPr>
              <a:t>rd</a:t>
            </a:r>
            <a:r>
              <a:rPr lang="en-US" sz="1350"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061" y="1851422"/>
            <a:ext cx="796413" cy="796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0362" y="3479988"/>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3522113" y="4262050"/>
            <a:ext cx="1257204" cy="300082"/>
          </a:xfrm>
          <a:prstGeom prst="rect">
            <a:avLst/>
          </a:prstGeom>
        </p:spPr>
        <p:txBody>
          <a:bodyPr wrap="none">
            <a:spAutoFit/>
          </a:bodyPr>
          <a:lstStyle/>
          <a:p>
            <a:r>
              <a:rPr lang="en-US" sz="1350"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154370" y="2289530"/>
            <a:ext cx="471697"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2422480" y="2330839"/>
            <a:ext cx="427593"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120864" y="3240957"/>
            <a:ext cx="1743590" cy="97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4123723" y="3245837"/>
            <a:ext cx="0" cy="343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5016532" y="253093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PARSING</a:t>
            </a:r>
            <a:endParaRPr lang="en-US" sz="75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7260040" y="326360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ANALYSIS</a:t>
            </a:r>
            <a:endParaRPr lang="en-US" sz="75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6130241" y="3031016"/>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DATA PROCESS</a:t>
            </a:r>
            <a:endParaRPr lang="en-US" sz="75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3668801" y="147814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DOWN</a:t>
            </a:r>
          </a:p>
          <a:p>
            <a:pPr algn="ctr"/>
            <a:r>
              <a:rPr lang="en-US" sz="825" dirty="0">
                <a:solidFill>
                  <a:schemeClr val="bg1"/>
                </a:solidFill>
              </a:rPr>
              <a:t>LOADER</a:t>
            </a:r>
            <a:endParaRPr lang="en-US" sz="75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4441251" y="1988170"/>
            <a:ext cx="2645156" cy="61879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5893250" y="2078410"/>
            <a:ext cx="1366790" cy="783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6783926" y="2094673"/>
            <a:ext cx="910252" cy="1006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7706444" y="2094673"/>
            <a:ext cx="426279" cy="11689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4412945" y="3190731"/>
            <a:ext cx="734336" cy="49970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4467084" y="3417518"/>
            <a:ext cx="1663157" cy="40583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4467083" y="3923401"/>
            <a:ext cx="2923706" cy="5129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3239058" y="2880266"/>
            <a:ext cx="440134" cy="10669"/>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77618" y="425136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5687850" y="4580584"/>
            <a:ext cx="1320041" cy="300082"/>
          </a:xfrm>
          <a:prstGeom prst="rect">
            <a:avLst/>
          </a:prstGeom>
        </p:spPr>
        <p:txBody>
          <a:bodyPr wrap="none">
            <a:spAutoFit/>
          </a:bodyPr>
          <a:lstStyle/>
          <a:p>
            <a:r>
              <a:rPr lang="en-US" sz="1350"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7390789" y="4036604"/>
            <a:ext cx="315656" cy="36394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3239058" y="1864643"/>
            <a:ext cx="429743" cy="36455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5146271" y="2025338"/>
            <a:ext cx="316666" cy="50559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02910" y="133861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5456745" y="1420496"/>
            <a:ext cx="1197892" cy="300082"/>
          </a:xfrm>
          <a:prstGeom prst="rect">
            <a:avLst/>
          </a:prstGeom>
        </p:spPr>
        <p:txBody>
          <a:bodyPr wrap="none">
            <a:spAutoFit/>
          </a:bodyPr>
          <a:lstStyle/>
          <a:p>
            <a:r>
              <a:rPr lang="en-US" sz="1350"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4572000" y="1681977"/>
            <a:ext cx="230910" cy="3489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5391421" y="1932211"/>
            <a:ext cx="944945" cy="111256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5489631" y="1681977"/>
            <a:ext cx="1901158" cy="16948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970966" y="179554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956864" y="284522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5195503" y="1224081"/>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3668801" y="3917837"/>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7507176" y="4680535"/>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3073783" y="1630720"/>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44" name="Oval 43">
            <a:extLst>
              <a:ext uri="{FF2B5EF4-FFF2-40B4-BE49-F238E27FC236}">
                <a16:creationId xmlns:a16="http://schemas.microsoft.com/office/drawing/2014/main" id="{22F48C9B-32B6-4E94-B236-66B93C94A024}"/>
              </a:ext>
            </a:extLst>
          </p:cNvPr>
          <p:cNvSpPr/>
          <p:nvPr/>
        </p:nvSpPr>
        <p:spPr>
          <a:xfrm>
            <a:off x="4036308" y="2414960"/>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2</a:t>
            </a:r>
          </a:p>
        </p:txBody>
      </p:sp>
      <p:sp>
        <p:nvSpPr>
          <p:cNvPr id="47" name="Oval 46">
            <a:extLst>
              <a:ext uri="{FF2B5EF4-FFF2-40B4-BE49-F238E27FC236}">
                <a16:creationId xmlns:a16="http://schemas.microsoft.com/office/drawing/2014/main" id="{BCB335E2-AF94-4081-862F-462220CB7880}"/>
              </a:ext>
            </a:extLst>
          </p:cNvPr>
          <p:cNvSpPr/>
          <p:nvPr/>
        </p:nvSpPr>
        <p:spPr>
          <a:xfrm>
            <a:off x="4160975" y="1379528"/>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2" name="Oval 51">
            <a:extLst>
              <a:ext uri="{FF2B5EF4-FFF2-40B4-BE49-F238E27FC236}">
                <a16:creationId xmlns:a16="http://schemas.microsoft.com/office/drawing/2014/main" id="{EEB741CB-BC97-46CF-8EFF-8E7279FCCA7F}"/>
              </a:ext>
            </a:extLst>
          </p:cNvPr>
          <p:cNvSpPr/>
          <p:nvPr/>
        </p:nvSpPr>
        <p:spPr>
          <a:xfrm>
            <a:off x="6798875" y="3162895"/>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55" name="Oval 54">
            <a:extLst>
              <a:ext uri="{FF2B5EF4-FFF2-40B4-BE49-F238E27FC236}">
                <a16:creationId xmlns:a16="http://schemas.microsoft.com/office/drawing/2014/main" id="{67B4D959-B865-44C5-ADF2-F803803085F1}"/>
              </a:ext>
            </a:extLst>
          </p:cNvPr>
          <p:cNvSpPr/>
          <p:nvPr/>
        </p:nvSpPr>
        <p:spPr>
          <a:xfrm>
            <a:off x="7940237" y="3265118"/>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7" name="Oval 56">
            <a:extLst>
              <a:ext uri="{FF2B5EF4-FFF2-40B4-BE49-F238E27FC236}">
                <a16:creationId xmlns:a16="http://schemas.microsoft.com/office/drawing/2014/main" id="{A49D23D4-EC04-4969-9916-806E01F58278}"/>
              </a:ext>
            </a:extLst>
          </p:cNvPr>
          <p:cNvSpPr/>
          <p:nvPr/>
        </p:nvSpPr>
        <p:spPr>
          <a:xfrm>
            <a:off x="7861673" y="136285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5</a:t>
            </a:r>
          </a:p>
        </p:txBody>
      </p:sp>
      <p:sp>
        <p:nvSpPr>
          <p:cNvPr id="59" name="Oval 58">
            <a:extLst>
              <a:ext uri="{FF2B5EF4-FFF2-40B4-BE49-F238E27FC236}">
                <a16:creationId xmlns:a16="http://schemas.microsoft.com/office/drawing/2014/main" id="{3107D2EE-8E31-4896-8B96-61D4AD8C9109}"/>
              </a:ext>
            </a:extLst>
          </p:cNvPr>
          <p:cNvSpPr/>
          <p:nvPr/>
        </p:nvSpPr>
        <p:spPr>
          <a:xfrm>
            <a:off x="5515100" y="2532073"/>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63" name="Rounded Rectangle 9">
            <a:extLst>
              <a:ext uri="{FF2B5EF4-FFF2-40B4-BE49-F238E27FC236}">
                <a16:creationId xmlns:a16="http://schemas.microsoft.com/office/drawing/2014/main" id="{3C079EAF-7836-4933-9466-0D3AC9B6F938}"/>
              </a:ext>
            </a:extLst>
          </p:cNvPr>
          <p:cNvSpPr/>
          <p:nvPr/>
        </p:nvSpPr>
        <p:spPr>
          <a:xfrm>
            <a:off x="2280148" y="3774366"/>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SE</a:t>
            </a:r>
          </a:p>
        </p:txBody>
      </p:sp>
      <p:sp>
        <p:nvSpPr>
          <p:cNvPr id="64" name="Oval 63">
            <a:extLst>
              <a:ext uri="{FF2B5EF4-FFF2-40B4-BE49-F238E27FC236}">
                <a16:creationId xmlns:a16="http://schemas.microsoft.com/office/drawing/2014/main" id="{B0770682-87F6-4381-A774-870A00654DDA}"/>
              </a:ext>
            </a:extLst>
          </p:cNvPr>
          <p:cNvSpPr/>
          <p:nvPr/>
        </p:nvSpPr>
        <p:spPr>
          <a:xfrm>
            <a:off x="2229761" y="1884929"/>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68" name="Rounded Rectangle 9">
            <a:extLst>
              <a:ext uri="{FF2B5EF4-FFF2-40B4-BE49-F238E27FC236}">
                <a16:creationId xmlns:a16="http://schemas.microsoft.com/office/drawing/2014/main" id="{284E8218-E6D8-4D90-A4C7-2ACE01F7DF0D}"/>
              </a:ext>
            </a:extLst>
          </p:cNvPr>
          <p:cNvSpPr/>
          <p:nvPr/>
        </p:nvSpPr>
        <p:spPr>
          <a:xfrm>
            <a:off x="1469982" y="2467037"/>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SE</a:t>
            </a:r>
          </a:p>
        </p:txBody>
      </p:sp>
      <p:sp>
        <p:nvSpPr>
          <p:cNvPr id="70" name="Rounded Rectangle 9">
            <a:extLst>
              <a:ext uri="{FF2B5EF4-FFF2-40B4-BE49-F238E27FC236}">
                <a16:creationId xmlns:a16="http://schemas.microsoft.com/office/drawing/2014/main" id="{199918C7-5BA6-4C74-AE24-117E6101B9F8}"/>
              </a:ext>
            </a:extLst>
          </p:cNvPr>
          <p:cNvSpPr/>
          <p:nvPr/>
        </p:nvSpPr>
        <p:spPr>
          <a:xfrm>
            <a:off x="3356333" y="1226064"/>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1" name="Rounded Rectangle 9">
            <a:extLst>
              <a:ext uri="{FF2B5EF4-FFF2-40B4-BE49-F238E27FC236}">
                <a16:creationId xmlns:a16="http://schemas.microsoft.com/office/drawing/2014/main" id="{4681CB38-00E5-404F-895B-250A5099E165}"/>
              </a:ext>
            </a:extLst>
          </p:cNvPr>
          <p:cNvSpPr/>
          <p:nvPr/>
        </p:nvSpPr>
        <p:spPr>
          <a:xfrm>
            <a:off x="4441251" y="1147732"/>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4" name="Rounded Rectangle 9">
            <a:extLst>
              <a:ext uri="{FF2B5EF4-FFF2-40B4-BE49-F238E27FC236}">
                <a16:creationId xmlns:a16="http://schemas.microsoft.com/office/drawing/2014/main" id="{A330D567-D7AC-4D7B-AA96-E9EF854365A7}"/>
              </a:ext>
            </a:extLst>
          </p:cNvPr>
          <p:cNvSpPr/>
          <p:nvPr/>
        </p:nvSpPr>
        <p:spPr>
          <a:xfrm>
            <a:off x="3368342" y="3011162"/>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6" name="Rounded Rectangle 9">
            <a:extLst>
              <a:ext uri="{FF2B5EF4-FFF2-40B4-BE49-F238E27FC236}">
                <a16:creationId xmlns:a16="http://schemas.microsoft.com/office/drawing/2014/main" id="{588221CF-70C0-436D-9B86-AC13FB2C4EB4}"/>
              </a:ext>
            </a:extLst>
          </p:cNvPr>
          <p:cNvSpPr/>
          <p:nvPr/>
        </p:nvSpPr>
        <p:spPr>
          <a:xfrm>
            <a:off x="3356333" y="3546965"/>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7" name="Rounded Rectangle 9">
            <a:extLst>
              <a:ext uri="{FF2B5EF4-FFF2-40B4-BE49-F238E27FC236}">
                <a16:creationId xmlns:a16="http://schemas.microsoft.com/office/drawing/2014/main" id="{6FE4D579-DDD9-48A8-A3A9-345BE2DF2D98}"/>
              </a:ext>
            </a:extLst>
          </p:cNvPr>
          <p:cNvSpPr/>
          <p:nvPr/>
        </p:nvSpPr>
        <p:spPr>
          <a:xfrm>
            <a:off x="6960843" y="1273081"/>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8" name="Rounded Rectangle 9">
            <a:extLst>
              <a:ext uri="{FF2B5EF4-FFF2-40B4-BE49-F238E27FC236}">
                <a16:creationId xmlns:a16="http://schemas.microsoft.com/office/drawing/2014/main" id="{3F47AB1A-DA52-46FE-8EDF-BCA83E47F940}"/>
              </a:ext>
            </a:extLst>
          </p:cNvPr>
          <p:cNvSpPr/>
          <p:nvPr/>
        </p:nvSpPr>
        <p:spPr>
          <a:xfrm>
            <a:off x="6564715" y="4222963"/>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9" name="Rounded Rectangle 9">
            <a:extLst>
              <a:ext uri="{FF2B5EF4-FFF2-40B4-BE49-F238E27FC236}">
                <a16:creationId xmlns:a16="http://schemas.microsoft.com/office/drawing/2014/main" id="{22ABC945-7488-4DA9-9210-0539BCE58DE5}"/>
              </a:ext>
            </a:extLst>
          </p:cNvPr>
          <p:cNvSpPr/>
          <p:nvPr/>
        </p:nvSpPr>
        <p:spPr>
          <a:xfrm>
            <a:off x="7837193" y="3750749"/>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60" name="Content Placeholder 2">
            <a:extLst>
              <a:ext uri="{FF2B5EF4-FFF2-40B4-BE49-F238E27FC236}">
                <a16:creationId xmlns:a16="http://schemas.microsoft.com/office/drawing/2014/main" id="{7E0D6095-AD31-443C-A35C-9AE42F609BCC}"/>
              </a:ext>
            </a:extLst>
          </p:cNvPr>
          <p:cNvSpPr txBox="1">
            <a:spLocks/>
          </p:cNvSpPr>
          <p:nvPr/>
        </p:nvSpPr>
        <p:spPr>
          <a:xfrm>
            <a:off x="959625" y="4138136"/>
            <a:ext cx="2496526" cy="905744"/>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1800" dirty="0"/>
              <a:t>Flow</a:t>
            </a:r>
          </a:p>
          <a:p>
            <a:r>
              <a:rPr lang="en-US" sz="1800" dirty="0"/>
              <a:t>Low value </a:t>
            </a:r>
            <a:r>
              <a:rPr lang="en-US" sz="1800" b="1" dirty="0">
                <a:solidFill>
                  <a:schemeClr val="accent4">
                    <a:lumMod val="60000"/>
                    <a:lumOff val="40000"/>
                  </a:schemeClr>
                </a:solidFill>
              </a:rPr>
              <a:t>&gt;</a:t>
            </a:r>
            <a:r>
              <a:rPr lang="en-US" sz="1800" dirty="0"/>
              <a:t> High value</a:t>
            </a:r>
          </a:p>
        </p:txBody>
      </p:sp>
      <p:sp>
        <p:nvSpPr>
          <p:cNvPr id="65" name="Rounded Rectangle 17">
            <a:extLst>
              <a:ext uri="{FF2B5EF4-FFF2-40B4-BE49-F238E27FC236}">
                <a16:creationId xmlns:a16="http://schemas.microsoft.com/office/drawing/2014/main" id="{78C90F60-5AD9-4B54-83F2-2257D1EB440F}"/>
              </a:ext>
            </a:extLst>
          </p:cNvPr>
          <p:cNvSpPr/>
          <p:nvPr/>
        </p:nvSpPr>
        <p:spPr>
          <a:xfrm>
            <a:off x="1472975" y="3078519"/>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1" name="Rounded Rectangle 17">
            <a:extLst>
              <a:ext uri="{FF2B5EF4-FFF2-40B4-BE49-F238E27FC236}">
                <a16:creationId xmlns:a16="http://schemas.microsoft.com/office/drawing/2014/main" id="{62BFF189-BF50-4DFB-BFB3-F7D5A29B0AC2}"/>
              </a:ext>
            </a:extLst>
          </p:cNvPr>
          <p:cNvSpPr/>
          <p:nvPr/>
        </p:nvSpPr>
        <p:spPr>
          <a:xfrm rot="16200000">
            <a:off x="1103076" y="172858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2" name="Rounded Rectangle 17">
            <a:extLst>
              <a:ext uri="{FF2B5EF4-FFF2-40B4-BE49-F238E27FC236}">
                <a16:creationId xmlns:a16="http://schemas.microsoft.com/office/drawing/2014/main" id="{2B039B0E-6E3E-4C62-9850-38B43574EA6B}"/>
              </a:ext>
            </a:extLst>
          </p:cNvPr>
          <p:cNvSpPr/>
          <p:nvPr/>
        </p:nvSpPr>
        <p:spPr>
          <a:xfrm rot="16200000">
            <a:off x="3120001" y="1948686"/>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3" name="Rounded Rectangle 17">
            <a:extLst>
              <a:ext uri="{FF2B5EF4-FFF2-40B4-BE49-F238E27FC236}">
                <a16:creationId xmlns:a16="http://schemas.microsoft.com/office/drawing/2014/main" id="{14133345-6BEE-45C0-8CE7-333217D0005A}"/>
              </a:ext>
            </a:extLst>
          </p:cNvPr>
          <p:cNvSpPr/>
          <p:nvPr/>
        </p:nvSpPr>
        <p:spPr>
          <a:xfrm rot="16200000">
            <a:off x="4333142" y="1671388"/>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4" name="Rounded Rectangle 17">
            <a:extLst>
              <a:ext uri="{FF2B5EF4-FFF2-40B4-BE49-F238E27FC236}">
                <a16:creationId xmlns:a16="http://schemas.microsoft.com/office/drawing/2014/main" id="{99CA191A-0946-42C1-B85E-7C4774A822A9}"/>
              </a:ext>
            </a:extLst>
          </p:cNvPr>
          <p:cNvSpPr/>
          <p:nvPr/>
        </p:nvSpPr>
        <p:spPr>
          <a:xfrm rot="16200000">
            <a:off x="3073286" y="271800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5" name="Rounded Rectangle 17">
            <a:extLst>
              <a:ext uri="{FF2B5EF4-FFF2-40B4-BE49-F238E27FC236}">
                <a16:creationId xmlns:a16="http://schemas.microsoft.com/office/drawing/2014/main" id="{77E980DE-71AD-4838-B38C-4AB9587C7DF1}"/>
              </a:ext>
            </a:extLst>
          </p:cNvPr>
          <p:cNvSpPr/>
          <p:nvPr/>
        </p:nvSpPr>
        <p:spPr>
          <a:xfrm>
            <a:off x="6181065" y="184381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7" name="Rounded Rectangle 17">
            <a:extLst>
              <a:ext uri="{FF2B5EF4-FFF2-40B4-BE49-F238E27FC236}">
                <a16:creationId xmlns:a16="http://schemas.microsoft.com/office/drawing/2014/main" id="{EC76E150-5336-47BB-8D74-94647B1F3B5D}"/>
              </a:ext>
            </a:extLst>
          </p:cNvPr>
          <p:cNvSpPr/>
          <p:nvPr/>
        </p:nvSpPr>
        <p:spPr>
          <a:xfrm>
            <a:off x="7514662" y="2726063"/>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90" name="Rounded Rectangle 17">
            <a:extLst>
              <a:ext uri="{FF2B5EF4-FFF2-40B4-BE49-F238E27FC236}">
                <a16:creationId xmlns:a16="http://schemas.microsoft.com/office/drawing/2014/main" id="{C53E851A-85D7-43DB-B517-E867C702A42C}"/>
              </a:ext>
            </a:extLst>
          </p:cNvPr>
          <p:cNvSpPr/>
          <p:nvPr/>
        </p:nvSpPr>
        <p:spPr>
          <a:xfrm rot="19906754">
            <a:off x="5188412" y="194125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91" name="Rounded Rectangle 17">
            <a:extLst>
              <a:ext uri="{FF2B5EF4-FFF2-40B4-BE49-F238E27FC236}">
                <a16:creationId xmlns:a16="http://schemas.microsoft.com/office/drawing/2014/main" id="{5BDF9B5E-2DBB-4028-81C0-D6F151824D8E}"/>
              </a:ext>
            </a:extLst>
          </p:cNvPr>
          <p:cNvSpPr/>
          <p:nvPr/>
        </p:nvSpPr>
        <p:spPr>
          <a:xfrm rot="16200000">
            <a:off x="4369352" y="3579104"/>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93" name="Oval 92">
            <a:extLst>
              <a:ext uri="{FF2B5EF4-FFF2-40B4-BE49-F238E27FC236}">
                <a16:creationId xmlns:a16="http://schemas.microsoft.com/office/drawing/2014/main" id="{A74A0CEF-CE8B-45EA-A08C-0EB5D7E9FFD7}"/>
              </a:ext>
            </a:extLst>
          </p:cNvPr>
          <p:cNvSpPr/>
          <p:nvPr/>
        </p:nvSpPr>
        <p:spPr>
          <a:xfrm>
            <a:off x="1271189" y="1709174"/>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94" name="Oval 93">
            <a:extLst>
              <a:ext uri="{FF2B5EF4-FFF2-40B4-BE49-F238E27FC236}">
                <a16:creationId xmlns:a16="http://schemas.microsoft.com/office/drawing/2014/main" id="{A7BBAB06-2A4A-421F-B195-FC7310084989}"/>
              </a:ext>
            </a:extLst>
          </p:cNvPr>
          <p:cNvSpPr/>
          <p:nvPr/>
        </p:nvSpPr>
        <p:spPr>
          <a:xfrm>
            <a:off x="1665699" y="3078519"/>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95" name="Oval 94">
            <a:extLst>
              <a:ext uri="{FF2B5EF4-FFF2-40B4-BE49-F238E27FC236}">
                <a16:creationId xmlns:a16="http://schemas.microsoft.com/office/drawing/2014/main" id="{1E6BD4DD-EE97-4F7B-A8FC-84C7F36378E1}"/>
              </a:ext>
            </a:extLst>
          </p:cNvPr>
          <p:cNvSpPr/>
          <p:nvPr/>
        </p:nvSpPr>
        <p:spPr>
          <a:xfrm>
            <a:off x="3298988" y="1946345"/>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96" name="Oval 95">
            <a:extLst>
              <a:ext uri="{FF2B5EF4-FFF2-40B4-BE49-F238E27FC236}">
                <a16:creationId xmlns:a16="http://schemas.microsoft.com/office/drawing/2014/main" id="{34BC88AC-872E-474A-A10E-E63CB3FD994F}"/>
              </a:ext>
            </a:extLst>
          </p:cNvPr>
          <p:cNvSpPr/>
          <p:nvPr/>
        </p:nvSpPr>
        <p:spPr>
          <a:xfrm>
            <a:off x="3259280" y="2709073"/>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99" name="Oval 98">
            <a:extLst>
              <a:ext uri="{FF2B5EF4-FFF2-40B4-BE49-F238E27FC236}">
                <a16:creationId xmlns:a16="http://schemas.microsoft.com/office/drawing/2014/main" id="{D2E88696-0CE5-4670-8E8B-096498CA8E07}"/>
              </a:ext>
            </a:extLst>
          </p:cNvPr>
          <p:cNvSpPr/>
          <p:nvPr/>
        </p:nvSpPr>
        <p:spPr>
          <a:xfrm>
            <a:off x="4568183" y="3567994"/>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100" name="Oval 99">
            <a:extLst>
              <a:ext uri="{FF2B5EF4-FFF2-40B4-BE49-F238E27FC236}">
                <a16:creationId xmlns:a16="http://schemas.microsoft.com/office/drawing/2014/main" id="{C07AE46C-AB17-4CEC-9173-0025A1390FF2}"/>
              </a:ext>
            </a:extLst>
          </p:cNvPr>
          <p:cNvSpPr/>
          <p:nvPr/>
        </p:nvSpPr>
        <p:spPr>
          <a:xfrm>
            <a:off x="4512960" y="1667654"/>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101" name="Oval 100">
            <a:extLst>
              <a:ext uri="{FF2B5EF4-FFF2-40B4-BE49-F238E27FC236}">
                <a16:creationId xmlns:a16="http://schemas.microsoft.com/office/drawing/2014/main" id="{582CC633-BF38-4431-B8C9-68BE2A11AC55}"/>
              </a:ext>
            </a:extLst>
          </p:cNvPr>
          <p:cNvSpPr/>
          <p:nvPr/>
        </p:nvSpPr>
        <p:spPr>
          <a:xfrm>
            <a:off x="5357937" y="1929221"/>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102" name="Oval 101">
            <a:extLst>
              <a:ext uri="{FF2B5EF4-FFF2-40B4-BE49-F238E27FC236}">
                <a16:creationId xmlns:a16="http://schemas.microsoft.com/office/drawing/2014/main" id="{758BD62C-98E6-453D-BC1E-8931CA8BB583}"/>
              </a:ext>
            </a:extLst>
          </p:cNvPr>
          <p:cNvSpPr/>
          <p:nvPr/>
        </p:nvSpPr>
        <p:spPr>
          <a:xfrm>
            <a:off x="6355525" y="1820054"/>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103" name="Oval 102">
            <a:extLst>
              <a:ext uri="{FF2B5EF4-FFF2-40B4-BE49-F238E27FC236}">
                <a16:creationId xmlns:a16="http://schemas.microsoft.com/office/drawing/2014/main" id="{4996484D-9476-4284-A161-BACC09CB5336}"/>
              </a:ext>
            </a:extLst>
          </p:cNvPr>
          <p:cNvSpPr/>
          <p:nvPr/>
        </p:nvSpPr>
        <p:spPr>
          <a:xfrm>
            <a:off x="7706444" y="2706362"/>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Tree>
    <p:extLst>
      <p:ext uri="{BB962C8B-B14F-4D97-AF65-F5344CB8AC3E}">
        <p14:creationId xmlns:p14="http://schemas.microsoft.com/office/powerpoint/2010/main" val="41579887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857251" y="131482"/>
            <a:ext cx="7429499" cy="1108928"/>
          </a:xfrm>
        </p:spPr>
        <p:txBody>
          <a:bodyPr>
            <a:normAutofit fontScale="90000"/>
          </a:bodyPr>
          <a:lstStyle/>
          <a:p>
            <a:pPr algn="ctr"/>
            <a:r>
              <a:rPr lang="en-US" dirty="0"/>
              <a:t>Zone Rule – REPUDIATION threats</a:t>
            </a:r>
            <a:endParaRPr lang="en-US"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1626067" y="2078409"/>
            <a:ext cx="796413" cy="42032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1990121" y="2703632"/>
            <a:ext cx="2123268" cy="374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054494" y="1470249"/>
            <a:ext cx="1279367" cy="62442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3679191" y="2493764"/>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UPLOADER</a:t>
            </a:r>
            <a:endParaRPr lang="en-US" sz="75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378179" y="3030793"/>
            <a:ext cx="796413" cy="42032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3</a:t>
            </a:r>
            <a:r>
              <a:rPr lang="en-US" sz="1350" baseline="30000" dirty="0">
                <a:solidFill>
                  <a:schemeClr val="bg1"/>
                </a:solidFill>
              </a:rPr>
              <a:t>rd</a:t>
            </a:r>
            <a:r>
              <a:rPr lang="en-US" sz="1350"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061" y="1851422"/>
            <a:ext cx="796413" cy="796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0362" y="3479988"/>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3522113" y="4262050"/>
            <a:ext cx="1257204" cy="300082"/>
          </a:xfrm>
          <a:prstGeom prst="rect">
            <a:avLst/>
          </a:prstGeom>
        </p:spPr>
        <p:txBody>
          <a:bodyPr wrap="none">
            <a:spAutoFit/>
          </a:bodyPr>
          <a:lstStyle/>
          <a:p>
            <a:r>
              <a:rPr lang="en-US" sz="1350"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154370" y="2289530"/>
            <a:ext cx="471697"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2422480" y="2330839"/>
            <a:ext cx="427593"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120864" y="3240957"/>
            <a:ext cx="1743590" cy="97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4123723" y="3245837"/>
            <a:ext cx="0" cy="343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5016532" y="253093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PARSING</a:t>
            </a:r>
            <a:endParaRPr lang="en-US" sz="75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7260040" y="326360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ANALYSIS</a:t>
            </a:r>
            <a:endParaRPr lang="en-US" sz="75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6130241" y="3031016"/>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DATA PROCESS</a:t>
            </a:r>
            <a:endParaRPr lang="en-US" sz="75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3668801" y="147814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DOWN</a:t>
            </a:r>
          </a:p>
          <a:p>
            <a:pPr algn="ctr"/>
            <a:r>
              <a:rPr lang="en-US" sz="825" dirty="0">
                <a:solidFill>
                  <a:schemeClr val="bg1"/>
                </a:solidFill>
              </a:rPr>
              <a:t>LOADER</a:t>
            </a:r>
            <a:endParaRPr lang="en-US" sz="75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4441251" y="1988170"/>
            <a:ext cx="2645156" cy="61879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5893250" y="2078410"/>
            <a:ext cx="1366790" cy="783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6783926" y="2094673"/>
            <a:ext cx="910252" cy="1006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7706444" y="2094673"/>
            <a:ext cx="426279" cy="11689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4412945" y="3190731"/>
            <a:ext cx="734336" cy="49970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4467084" y="3417518"/>
            <a:ext cx="1663157" cy="40583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4467083" y="3923401"/>
            <a:ext cx="2923706" cy="5129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3239058" y="2880266"/>
            <a:ext cx="440134" cy="10669"/>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77618" y="425136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5766366" y="4743798"/>
            <a:ext cx="1320041" cy="300082"/>
          </a:xfrm>
          <a:prstGeom prst="rect">
            <a:avLst/>
          </a:prstGeom>
        </p:spPr>
        <p:txBody>
          <a:bodyPr wrap="none">
            <a:spAutoFit/>
          </a:bodyPr>
          <a:lstStyle/>
          <a:p>
            <a:r>
              <a:rPr lang="en-US" sz="1350"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7390789" y="4036604"/>
            <a:ext cx="315656" cy="36394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3239058" y="1864643"/>
            <a:ext cx="429743" cy="36455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5146271" y="2025338"/>
            <a:ext cx="316666" cy="50559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02910" y="133861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5456745" y="1420496"/>
            <a:ext cx="1197892" cy="300082"/>
          </a:xfrm>
          <a:prstGeom prst="rect">
            <a:avLst/>
          </a:prstGeom>
        </p:spPr>
        <p:txBody>
          <a:bodyPr wrap="none">
            <a:spAutoFit/>
          </a:bodyPr>
          <a:lstStyle/>
          <a:p>
            <a:r>
              <a:rPr lang="en-US" sz="1350"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4572000" y="1681977"/>
            <a:ext cx="230910" cy="3489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5391421" y="1932211"/>
            <a:ext cx="944945" cy="111256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5489631" y="1681977"/>
            <a:ext cx="1901158" cy="16948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970966" y="179554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956864" y="284522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5195503" y="1224081"/>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3668801" y="3917837"/>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7507176" y="4680535"/>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3073783" y="1630720"/>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44" name="Oval 43">
            <a:extLst>
              <a:ext uri="{FF2B5EF4-FFF2-40B4-BE49-F238E27FC236}">
                <a16:creationId xmlns:a16="http://schemas.microsoft.com/office/drawing/2014/main" id="{22F48C9B-32B6-4E94-B236-66B93C94A024}"/>
              </a:ext>
            </a:extLst>
          </p:cNvPr>
          <p:cNvSpPr/>
          <p:nvPr/>
        </p:nvSpPr>
        <p:spPr>
          <a:xfrm>
            <a:off x="4036308" y="2414960"/>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2</a:t>
            </a:r>
          </a:p>
        </p:txBody>
      </p:sp>
      <p:sp>
        <p:nvSpPr>
          <p:cNvPr id="47" name="Oval 46">
            <a:extLst>
              <a:ext uri="{FF2B5EF4-FFF2-40B4-BE49-F238E27FC236}">
                <a16:creationId xmlns:a16="http://schemas.microsoft.com/office/drawing/2014/main" id="{BCB335E2-AF94-4081-862F-462220CB7880}"/>
              </a:ext>
            </a:extLst>
          </p:cNvPr>
          <p:cNvSpPr/>
          <p:nvPr/>
        </p:nvSpPr>
        <p:spPr>
          <a:xfrm>
            <a:off x="4160975" y="1379528"/>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2" name="Oval 51">
            <a:extLst>
              <a:ext uri="{FF2B5EF4-FFF2-40B4-BE49-F238E27FC236}">
                <a16:creationId xmlns:a16="http://schemas.microsoft.com/office/drawing/2014/main" id="{EEB741CB-BC97-46CF-8EFF-8E7279FCCA7F}"/>
              </a:ext>
            </a:extLst>
          </p:cNvPr>
          <p:cNvSpPr/>
          <p:nvPr/>
        </p:nvSpPr>
        <p:spPr>
          <a:xfrm>
            <a:off x="6798875" y="3162895"/>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55" name="Oval 54">
            <a:extLst>
              <a:ext uri="{FF2B5EF4-FFF2-40B4-BE49-F238E27FC236}">
                <a16:creationId xmlns:a16="http://schemas.microsoft.com/office/drawing/2014/main" id="{67B4D959-B865-44C5-ADF2-F803803085F1}"/>
              </a:ext>
            </a:extLst>
          </p:cNvPr>
          <p:cNvSpPr/>
          <p:nvPr/>
        </p:nvSpPr>
        <p:spPr>
          <a:xfrm>
            <a:off x="7940237" y="3265118"/>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7" name="Oval 56">
            <a:extLst>
              <a:ext uri="{FF2B5EF4-FFF2-40B4-BE49-F238E27FC236}">
                <a16:creationId xmlns:a16="http://schemas.microsoft.com/office/drawing/2014/main" id="{A49D23D4-EC04-4969-9916-806E01F58278}"/>
              </a:ext>
            </a:extLst>
          </p:cNvPr>
          <p:cNvSpPr/>
          <p:nvPr/>
        </p:nvSpPr>
        <p:spPr>
          <a:xfrm>
            <a:off x="7861673" y="136285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5</a:t>
            </a:r>
          </a:p>
        </p:txBody>
      </p:sp>
      <p:sp>
        <p:nvSpPr>
          <p:cNvPr id="59" name="Oval 58">
            <a:extLst>
              <a:ext uri="{FF2B5EF4-FFF2-40B4-BE49-F238E27FC236}">
                <a16:creationId xmlns:a16="http://schemas.microsoft.com/office/drawing/2014/main" id="{3107D2EE-8E31-4896-8B96-61D4AD8C9109}"/>
              </a:ext>
            </a:extLst>
          </p:cNvPr>
          <p:cNvSpPr/>
          <p:nvPr/>
        </p:nvSpPr>
        <p:spPr>
          <a:xfrm>
            <a:off x="5515100" y="2532073"/>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63" name="Rounded Rectangle 9">
            <a:extLst>
              <a:ext uri="{FF2B5EF4-FFF2-40B4-BE49-F238E27FC236}">
                <a16:creationId xmlns:a16="http://schemas.microsoft.com/office/drawing/2014/main" id="{3C079EAF-7836-4933-9466-0D3AC9B6F938}"/>
              </a:ext>
            </a:extLst>
          </p:cNvPr>
          <p:cNvSpPr/>
          <p:nvPr/>
        </p:nvSpPr>
        <p:spPr>
          <a:xfrm>
            <a:off x="2280148" y="3774366"/>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SRE</a:t>
            </a:r>
          </a:p>
        </p:txBody>
      </p:sp>
      <p:sp>
        <p:nvSpPr>
          <p:cNvPr id="64" name="Oval 63">
            <a:extLst>
              <a:ext uri="{FF2B5EF4-FFF2-40B4-BE49-F238E27FC236}">
                <a16:creationId xmlns:a16="http://schemas.microsoft.com/office/drawing/2014/main" id="{B0770682-87F6-4381-A774-870A00654DDA}"/>
              </a:ext>
            </a:extLst>
          </p:cNvPr>
          <p:cNvSpPr/>
          <p:nvPr/>
        </p:nvSpPr>
        <p:spPr>
          <a:xfrm>
            <a:off x="2229761" y="1884929"/>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68" name="Rounded Rectangle 9">
            <a:extLst>
              <a:ext uri="{FF2B5EF4-FFF2-40B4-BE49-F238E27FC236}">
                <a16:creationId xmlns:a16="http://schemas.microsoft.com/office/drawing/2014/main" id="{284E8218-E6D8-4D90-A4C7-2ACE01F7DF0D}"/>
              </a:ext>
            </a:extLst>
          </p:cNvPr>
          <p:cNvSpPr/>
          <p:nvPr/>
        </p:nvSpPr>
        <p:spPr>
          <a:xfrm>
            <a:off x="1469982" y="2467037"/>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SRE</a:t>
            </a:r>
          </a:p>
        </p:txBody>
      </p:sp>
      <p:sp>
        <p:nvSpPr>
          <p:cNvPr id="70" name="Rounded Rectangle 9">
            <a:extLst>
              <a:ext uri="{FF2B5EF4-FFF2-40B4-BE49-F238E27FC236}">
                <a16:creationId xmlns:a16="http://schemas.microsoft.com/office/drawing/2014/main" id="{199918C7-5BA6-4C74-AE24-117E6101B9F8}"/>
              </a:ext>
            </a:extLst>
          </p:cNvPr>
          <p:cNvSpPr/>
          <p:nvPr/>
        </p:nvSpPr>
        <p:spPr>
          <a:xfrm>
            <a:off x="3356333" y="1226064"/>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RE</a:t>
            </a:r>
          </a:p>
        </p:txBody>
      </p:sp>
      <p:sp>
        <p:nvSpPr>
          <p:cNvPr id="71" name="Rounded Rectangle 9">
            <a:extLst>
              <a:ext uri="{FF2B5EF4-FFF2-40B4-BE49-F238E27FC236}">
                <a16:creationId xmlns:a16="http://schemas.microsoft.com/office/drawing/2014/main" id="{4681CB38-00E5-404F-895B-250A5099E165}"/>
              </a:ext>
            </a:extLst>
          </p:cNvPr>
          <p:cNvSpPr/>
          <p:nvPr/>
        </p:nvSpPr>
        <p:spPr>
          <a:xfrm>
            <a:off x="4441251" y="1147732"/>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4" name="Rounded Rectangle 9">
            <a:extLst>
              <a:ext uri="{FF2B5EF4-FFF2-40B4-BE49-F238E27FC236}">
                <a16:creationId xmlns:a16="http://schemas.microsoft.com/office/drawing/2014/main" id="{A330D567-D7AC-4D7B-AA96-E9EF854365A7}"/>
              </a:ext>
            </a:extLst>
          </p:cNvPr>
          <p:cNvSpPr/>
          <p:nvPr/>
        </p:nvSpPr>
        <p:spPr>
          <a:xfrm>
            <a:off x="3368342" y="3011162"/>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RE</a:t>
            </a:r>
          </a:p>
        </p:txBody>
      </p:sp>
      <p:sp>
        <p:nvSpPr>
          <p:cNvPr id="76" name="Rounded Rectangle 9">
            <a:extLst>
              <a:ext uri="{FF2B5EF4-FFF2-40B4-BE49-F238E27FC236}">
                <a16:creationId xmlns:a16="http://schemas.microsoft.com/office/drawing/2014/main" id="{588221CF-70C0-436D-9B86-AC13FB2C4EB4}"/>
              </a:ext>
            </a:extLst>
          </p:cNvPr>
          <p:cNvSpPr/>
          <p:nvPr/>
        </p:nvSpPr>
        <p:spPr>
          <a:xfrm>
            <a:off x="3356333" y="3546965"/>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7" name="Rounded Rectangle 9">
            <a:extLst>
              <a:ext uri="{FF2B5EF4-FFF2-40B4-BE49-F238E27FC236}">
                <a16:creationId xmlns:a16="http://schemas.microsoft.com/office/drawing/2014/main" id="{6FE4D579-DDD9-48A8-A3A9-345BE2DF2D98}"/>
              </a:ext>
            </a:extLst>
          </p:cNvPr>
          <p:cNvSpPr/>
          <p:nvPr/>
        </p:nvSpPr>
        <p:spPr>
          <a:xfrm>
            <a:off x="6960843" y="1273081"/>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8" name="Rounded Rectangle 9">
            <a:extLst>
              <a:ext uri="{FF2B5EF4-FFF2-40B4-BE49-F238E27FC236}">
                <a16:creationId xmlns:a16="http://schemas.microsoft.com/office/drawing/2014/main" id="{3F47AB1A-DA52-46FE-8EDF-BCA83E47F940}"/>
              </a:ext>
            </a:extLst>
          </p:cNvPr>
          <p:cNvSpPr/>
          <p:nvPr/>
        </p:nvSpPr>
        <p:spPr>
          <a:xfrm>
            <a:off x="6564715" y="4222963"/>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9" name="Rounded Rectangle 9">
            <a:extLst>
              <a:ext uri="{FF2B5EF4-FFF2-40B4-BE49-F238E27FC236}">
                <a16:creationId xmlns:a16="http://schemas.microsoft.com/office/drawing/2014/main" id="{22ABC945-7488-4DA9-9210-0539BCE58DE5}"/>
              </a:ext>
            </a:extLst>
          </p:cNvPr>
          <p:cNvSpPr/>
          <p:nvPr/>
        </p:nvSpPr>
        <p:spPr>
          <a:xfrm>
            <a:off x="7837193" y="3750749"/>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60" name="Content Placeholder 2">
            <a:extLst>
              <a:ext uri="{FF2B5EF4-FFF2-40B4-BE49-F238E27FC236}">
                <a16:creationId xmlns:a16="http://schemas.microsoft.com/office/drawing/2014/main" id="{7E0D6095-AD31-443C-A35C-9AE42F609BCC}"/>
              </a:ext>
            </a:extLst>
          </p:cNvPr>
          <p:cNvSpPr txBox="1">
            <a:spLocks/>
          </p:cNvSpPr>
          <p:nvPr/>
        </p:nvSpPr>
        <p:spPr>
          <a:xfrm>
            <a:off x="959625" y="4138136"/>
            <a:ext cx="2496526" cy="905744"/>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1800" dirty="0"/>
              <a:t>Target element</a:t>
            </a:r>
          </a:p>
          <a:p>
            <a:r>
              <a:rPr lang="en-US" sz="1800" dirty="0"/>
              <a:t>Where S and T exist</a:t>
            </a:r>
          </a:p>
        </p:txBody>
      </p:sp>
      <p:sp>
        <p:nvSpPr>
          <p:cNvPr id="65" name="Rounded Rectangle 17">
            <a:extLst>
              <a:ext uri="{FF2B5EF4-FFF2-40B4-BE49-F238E27FC236}">
                <a16:creationId xmlns:a16="http://schemas.microsoft.com/office/drawing/2014/main" id="{78C90F60-5AD9-4B54-83F2-2257D1EB440F}"/>
              </a:ext>
            </a:extLst>
          </p:cNvPr>
          <p:cNvSpPr/>
          <p:nvPr/>
        </p:nvSpPr>
        <p:spPr>
          <a:xfrm>
            <a:off x="1472975" y="3078519"/>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1" name="Rounded Rectangle 17">
            <a:extLst>
              <a:ext uri="{FF2B5EF4-FFF2-40B4-BE49-F238E27FC236}">
                <a16:creationId xmlns:a16="http://schemas.microsoft.com/office/drawing/2014/main" id="{62BFF189-BF50-4DFB-BFB3-F7D5A29B0AC2}"/>
              </a:ext>
            </a:extLst>
          </p:cNvPr>
          <p:cNvSpPr/>
          <p:nvPr/>
        </p:nvSpPr>
        <p:spPr>
          <a:xfrm rot="16200000">
            <a:off x="1103076" y="172858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2" name="Rounded Rectangle 17">
            <a:extLst>
              <a:ext uri="{FF2B5EF4-FFF2-40B4-BE49-F238E27FC236}">
                <a16:creationId xmlns:a16="http://schemas.microsoft.com/office/drawing/2014/main" id="{2B039B0E-6E3E-4C62-9850-38B43574EA6B}"/>
              </a:ext>
            </a:extLst>
          </p:cNvPr>
          <p:cNvSpPr/>
          <p:nvPr/>
        </p:nvSpPr>
        <p:spPr>
          <a:xfrm rot="16200000">
            <a:off x="3120001" y="1948686"/>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3" name="Rounded Rectangle 17">
            <a:extLst>
              <a:ext uri="{FF2B5EF4-FFF2-40B4-BE49-F238E27FC236}">
                <a16:creationId xmlns:a16="http://schemas.microsoft.com/office/drawing/2014/main" id="{14133345-6BEE-45C0-8CE7-333217D0005A}"/>
              </a:ext>
            </a:extLst>
          </p:cNvPr>
          <p:cNvSpPr/>
          <p:nvPr/>
        </p:nvSpPr>
        <p:spPr>
          <a:xfrm rot="16200000">
            <a:off x="4333142" y="1671388"/>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4" name="Rounded Rectangle 17">
            <a:extLst>
              <a:ext uri="{FF2B5EF4-FFF2-40B4-BE49-F238E27FC236}">
                <a16:creationId xmlns:a16="http://schemas.microsoft.com/office/drawing/2014/main" id="{99CA191A-0946-42C1-B85E-7C4774A822A9}"/>
              </a:ext>
            </a:extLst>
          </p:cNvPr>
          <p:cNvSpPr/>
          <p:nvPr/>
        </p:nvSpPr>
        <p:spPr>
          <a:xfrm rot="16200000">
            <a:off x="3073286" y="271800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5" name="Rounded Rectangle 17">
            <a:extLst>
              <a:ext uri="{FF2B5EF4-FFF2-40B4-BE49-F238E27FC236}">
                <a16:creationId xmlns:a16="http://schemas.microsoft.com/office/drawing/2014/main" id="{77E980DE-71AD-4838-B38C-4AB9587C7DF1}"/>
              </a:ext>
            </a:extLst>
          </p:cNvPr>
          <p:cNvSpPr/>
          <p:nvPr/>
        </p:nvSpPr>
        <p:spPr>
          <a:xfrm>
            <a:off x="6181065" y="184381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7" name="Rounded Rectangle 17">
            <a:extLst>
              <a:ext uri="{FF2B5EF4-FFF2-40B4-BE49-F238E27FC236}">
                <a16:creationId xmlns:a16="http://schemas.microsoft.com/office/drawing/2014/main" id="{EC76E150-5336-47BB-8D74-94647B1F3B5D}"/>
              </a:ext>
            </a:extLst>
          </p:cNvPr>
          <p:cNvSpPr/>
          <p:nvPr/>
        </p:nvSpPr>
        <p:spPr>
          <a:xfrm>
            <a:off x="7514662" y="2726063"/>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90" name="Rounded Rectangle 17">
            <a:extLst>
              <a:ext uri="{FF2B5EF4-FFF2-40B4-BE49-F238E27FC236}">
                <a16:creationId xmlns:a16="http://schemas.microsoft.com/office/drawing/2014/main" id="{C53E851A-85D7-43DB-B517-E867C702A42C}"/>
              </a:ext>
            </a:extLst>
          </p:cNvPr>
          <p:cNvSpPr/>
          <p:nvPr/>
        </p:nvSpPr>
        <p:spPr>
          <a:xfrm rot="19906754">
            <a:off x="5188412" y="194125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91" name="Rounded Rectangle 17">
            <a:extLst>
              <a:ext uri="{FF2B5EF4-FFF2-40B4-BE49-F238E27FC236}">
                <a16:creationId xmlns:a16="http://schemas.microsoft.com/office/drawing/2014/main" id="{5BDF9B5E-2DBB-4028-81C0-D6F151824D8E}"/>
              </a:ext>
            </a:extLst>
          </p:cNvPr>
          <p:cNvSpPr/>
          <p:nvPr/>
        </p:nvSpPr>
        <p:spPr>
          <a:xfrm rot="16200000">
            <a:off x="4369352" y="3579104"/>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73" name="Oval 72">
            <a:extLst>
              <a:ext uri="{FF2B5EF4-FFF2-40B4-BE49-F238E27FC236}">
                <a16:creationId xmlns:a16="http://schemas.microsoft.com/office/drawing/2014/main" id="{90B80B23-599D-4ECC-B9B1-3456DBC6BEE2}"/>
              </a:ext>
            </a:extLst>
          </p:cNvPr>
          <p:cNvSpPr/>
          <p:nvPr/>
        </p:nvSpPr>
        <p:spPr>
          <a:xfrm>
            <a:off x="1654442" y="2454567"/>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80" name="Oval 79">
            <a:extLst>
              <a:ext uri="{FF2B5EF4-FFF2-40B4-BE49-F238E27FC236}">
                <a16:creationId xmlns:a16="http://schemas.microsoft.com/office/drawing/2014/main" id="{A3946DAE-6957-4217-BA33-3B814B2851B1}"/>
              </a:ext>
            </a:extLst>
          </p:cNvPr>
          <p:cNvSpPr/>
          <p:nvPr/>
        </p:nvSpPr>
        <p:spPr>
          <a:xfrm>
            <a:off x="2447978" y="3765437"/>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86" name="Oval 85">
            <a:extLst>
              <a:ext uri="{FF2B5EF4-FFF2-40B4-BE49-F238E27FC236}">
                <a16:creationId xmlns:a16="http://schemas.microsoft.com/office/drawing/2014/main" id="{07DF02AF-85AE-4AE4-B455-EE66501FB63D}"/>
              </a:ext>
            </a:extLst>
          </p:cNvPr>
          <p:cNvSpPr/>
          <p:nvPr/>
        </p:nvSpPr>
        <p:spPr>
          <a:xfrm>
            <a:off x="3493742" y="2987396"/>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93" name="Oval 92">
            <a:extLst>
              <a:ext uri="{FF2B5EF4-FFF2-40B4-BE49-F238E27FC236}">
                <a16:creationId xmlns:a16="http://schemas.microsoft.com/office/drawing/2014/main" id="{09C8B84D-CD3B-4BF7-98ED-EC2C99210A1D}"/>
              </a:ext>
            </a:extLst>
          </p:cNvPr>
          <p:cNvSpPr/>
          <p:nvPr/>
        </p:nvSpPr>
        <p:spPr>
          <a:xfrm>
            <a:off x="3482175" y="1229070"/>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Tree>
    <p:extLst>
      <p:ext uri="{BB962C8B-B14F-4D97-AF65-F5344CB8AC3E}">
        <p14:creationId xmlns:p14="http://schemas.microsoft.com/office/powerpoint/2010/main" val="21594705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857251" y="131482"/>
            <a:ext cx="7429499" cy="1108928"/>
          </a:xfrm>
        </p:spPr>
        <p:txBody>
          <a:bodyPr>
            <a:noAutofit/>
          </a:bodyPr>
          <a:lstStyle/>
          <a:p>
            <a:pPr algn="ctr"/>
            <a:r>
              <a:rPr lang="en-US" sz="2800" dirty="0"/>
              <a:t>Zone Rule – INFORMATION DISCLOSURE threats</a:t>
            </a:r>
            <a:endParaRPr lang="en-US" sz="2800"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1626067" y="2078409"/>
            <a:ext cx="796413" cy="42032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1990121" y="2703632"/>
            <a:ext cx="2123268" cy="374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054494" y="1470249"/>
            <a:ext cx="1279367" cy="62442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3679191" y="2493764"/>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UPLOADER</a:t>
            </a:r>
            <a:endParaRPr lang="en-US" sz="75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378179" y="3030793"/>
            <a:ext cx="796413" cy="42032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3</a:t>
            </a:r>
            <a:r>
              <a:rPr lang="en-US" sz="1350" baseline="30000" dirty="0">
                <a:solidFill>
                  <a:schemeClr val="bg1"/>
                </a:solidFill>
              </a:rPr>
              <a:t>rd</a:t>
            </a:r>
            <a:r>
              <a:rPr lang="en-US" sz="1350"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061" y="1851422"/>
            <a:ext cx="796413" cy="796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0362" y="3479988"/>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3522113" y="4262050"/>
            <a:ext cx="1257204" cy="300082"/>
          </a:xfrm>
          <a:prstGeom prst="rect">
            <a:avLst/>
          </a:prstGeom>
        </p:spPr>
        <p:txBody>
          <a:bodyPr wrap="none">
            <a:spAutoFit/>
          </a:bodyPr>
          <a:lstStyle/>
          <a:p>
            <a:r>
              <a:rPr lang="en-US" sz="1350"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154370" y="2289530"/>
            <a:ext cx="471697"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2422480" y="2330839"/>
            <a:ext cx="427593"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120864" y="3240957"/>
            <a:ext cx="1743590" cy="97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4123723" y="3245837"/>
            <a:ext cx="0" cy="343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5016532" y="253093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PARSING</a:t>
            </a:r>
            <a:endParaRPr lang="en-US" sz="75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7260040" y="326360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ANALYSIS</a:t>
            </a:r>
            <a:endParaRPr lang="en-US" sz="75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6130241" y="3031016"/>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DATA PROCESS</a:t>
            </a:r>
            <a:endParaRPr lang="en-US" sz="75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3668801" y="147814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DOWN</a:t>
            </a:r>
          </a:p>
          <a:p>
            <a:pPr algn="ctr"/>
            <a:r>
              <a:rPr lang="en-US" sz="825" dirty="0">
                <a:solidFill>
                  <a:schemeClr val="bg1"/>
                </a:solidFill>
              </a:rPr>
              <a:t>LOADER</a:t>
            </a:r>
            <a:endParaRPr lang="en-US" sz="75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4441251" y="1988170"/>
            <a:ext cx="2645156" cy="61879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5893250" y="2078410"/>
            <a:ext cx="1366790" cy="783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6783926" y="2094673"/>
            <a:ext cx="910252" cy="1006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7706444" y="2094673"/>
            <a:ext cx="426279" cy="11689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4412945" y="3190731"/>
            <a:ext cx="734336" cy="49970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4467084" y="3417518"/>
            <a:ext cx="1663157" cy="40583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4467083" y="3923401"/>
            <a:ext cx="2923706" cy="5129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3239058" y="2880266"/>
            <a:ext cx="440134" cy="10669"/>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77618" y="425136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5868706" y="4752246"/>
            <a:ext cx="1320041" cy="300082"/>
          </a:xfrm>
          <a:prstGeom prst="rect">
            <a:avLst/>
          </a:prstGeom>
        </p:spPr>
        <p:txBody>
          <a:bodyPr wrap="none">
            <a:spAutoFit/>
          </a:bodyPr>
          <a:lstStyle/>
          <a:p>
            <a:r>
              <a:rPr lang="en-US" sz="1350"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7390789" y="4036604"/>
            <a:ext cx="315656" cy="36394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3239058" y="1864643"/>
            <a:ext cx="429743" cy="36455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5146271" y="2025338"/>
            <a:ext cx="316666" cy="50559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02910" y="133861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5456745" y="1420496"/>
            <a:ext cx="1197892" cy="300082"/>
          </a:xfrm>
          <a:prstGeom prst="rect">
            <a:avLst/>
          </a:prstGeom>
        </p:spPr>
        <p:txBody>
          <a:bodyPr wrap="none">
            <a:spAutoFit/>
          </a:bodyPr>
          <a:lstStyle/>
          <a:p>
            <a:r>
              <a:rPr lang="en-US" sz="1350"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4572000" y="1681977"/>
            <a:ext cx="230910" cy="3489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5391421" y="1932211"/>
            <a:ext cx="944945" cy="111256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5489631" y="1681977"/>
            <a:ext cx="1901158" cy="16948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970966" y="179554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956864" y="284522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5195503" y="1224081"/>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3668801" y="3917837"/>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7507176" y="4680535"/>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3073783" y="1630720"/>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44" name="Oval 43">
            <a:extLst>
              <a:ext uri="{FF2B5EF4-FFF2-40B4-BE49-F238E27FC236}">
                <a16:creationId xmlns:a16="http://schemas.microsoft.com/office/drawing/2014/main" id="{22F48C9B-32B6-4E94-B236-66B93C94A024}"/>
              </a:ext>
            </a:extLst>
          </p:cNvPr>
          <p:cNvSpPr/>
          <p:nvPr/>
        </p:nvSpPr>
        <p:spPr>
          <a:xfrm>
            <a:off x="4036308" y="2414960"/>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2</a:t>
            </a:r>
          </a:p>
        </p:txBody>
      </p:sp>
      <p:sp>
        <p:nvSpPr>
          <p:cNvPr id="47" name="Oval 46">
            <a:extLst>
              <a:ext uri="{FF2B5EF4-FFF2-40B4-BE49-F238E27FC236}">
                <a16:creationId xmlns:a16="http://schemas.microsoft.com/office/drawing/2014/main" id="{BCB335E2-AF94-4081-862F-462220CB7880}"/>
              </a:ext>
            </a:extLst>
          </p:cNvPr>
          <p:cNvSpPr/>
          <p:nvPr/>
        </p:nvSpPr>
        <p:spPr>
          <a:xfrm>
            <a:off x="4160975" y="1379528"/>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2" name="Oval 51">
            <a:extLst>
              <a:ext uri="{FF2B5EF4-FFF2-40B4-BE49-F238E27FC236}">
                <a16:creationId xmlns:a16="http://schemas.microsoft.com/office/drawing/2014/main" id="{EEB741CB-BC97-46CF-8EFF-8E7279FCCA7F}"/>
              </a:ext>
            </a:extLst>
          </p:cNvPr>
          <p:cNvSpPr/>
          <p:nvPr/>
        </p:nvSpPr>
        <p:spPr>
          <a:xfrm>
            <a:off x="6798875" y="3162895"/>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55" name="Oval 54">
            <a:extLst>
              <a:ext uri="{FF2B5EF4-FFF2-40B4-BE49-F238E27FC236}">
                <a16:creationId xmlns:a16="http://schemas.microsoft.com/office/drawing/2014/main" id="{67B4D959-B865-44C5-ADF2-F803803085F1}"/>
              </a:ext>
            </a:extLst>
          </p:cNvPr>
          <p:cNvSpPr/>
          <p:nvPr/>
        </p:nvSpPr>
        <p:spPr>
          <a:xfrm>
            <a:off x="7940237" y="3265118"/>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7" name="Oval 56">
            <a:extLst>
              <a:ext uri="{FF2B5EF4-FFF2-40B4-BE49-F238E27FC236}">
                <a16:creationId xmlns:a16="http://schemas.microsoft.com/office/drawing/2014/main" id="{A49D23D4-EC04-4969-9916-806E01F58278}"/>
              </a:ext>
            </a:extLst>
          </p:cNvPr>
          <p:cNvSpPr/>
          <p:nvPr/>
        </p:nvSpPr>
        <p:spPr>
          <a:xfrm>
            <a:off x="7861673" y="136285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5</a:t>
            </a:r>
          </a:p>
        </p:txBody>
      </p:sp>
      <p:sp>
        <p:nvSpPr>
          <p:cNvPr id="59" name="Oval 58">
            <a:extLst>
              <a:ext uri="{FF2B5EF4-FFF2-40B4-BE49-F238E27FC236}">
                <a16:creationId xmlns:a16="http://schemas.microsoft.com/office/drawing/2014/main" id="{3107D2EE-8E31-4896-8B96-61D4AD8C9109}"/>
              </a:ext>
            </a:extLst>
          </p:cNvPr>
          <p:cNvSpPr/>
          <p:nvPr/>
        </p:nvSpPr>
        <p:spPr>
          <a:xfrm>
            <a:off x="5515100" y="2532073"/>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63" name="Rounded Rectangle 9">
            <a:extLst>
              <a:ext uri="{FF2B5EF4-FFF2-40B4-BE49-F238E27FC236}">
                <a16:creationId xmlns:a16="http://schemas.microsoft.com/office/drawing/2014/main" id="{3C079EAF-7836-4933-9466-0D3AC9B6F938}"/>
              </a:ext>
            </a:extLst>
          </p:cNvPr>
          <p:cNvSpPr/>
          <p:nvPr/>
        </p:nvSpPr>
        <p:spPr>
          <a:xfrm>
            <a:off x="2280148" y="3774366"/>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SRE</a:t>
            </a:r>
          </a:p>
        </p:txBody>
      </p:sp>
      <p:sp>
        <p:nvSpPr>
          <p:cNvPr id="64" name="Oval 63">
            <a:extLst>
              <a:ext uri="{FF2B5EF4-FFF2-40B4-BE49-F238E27FC236}">
                <a16:creationId xmlns:a16="http://schemas.microsoft.com/office/drawing/2014/main" id="{B0770682-87F6-4381-A774-870A00654DDA}"/>
              </a:ext>
            </a:extLst>
          </p:cNvPr>
          <p:cNvSpPr/>
          <p:nvPr/>
        </p:nvSpPr>
        <p:spPr>
          <a:xfrm>
            <a:off x="2229761" y="1884929"/>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68" name="Rounded Rectangle 9">
            <a:extLst>
              <a:ext uri="{FF2B5EF4-FFF2-40B4-BE49-F238E27FC236}">
                <a16:creationId xmlns:a16="http://schemas.microsoft.com/office/drawing/2014/main" id="{284E8218-E6D8-4D90-A4C7-2ACE01F7DF0D}"/>
              </a:ext>
            </a:extLst>
          </p:cNvPr>
          <p:cNvSpPr/>
          <p:nvPr/>
        </p:nvSpPr>
        <p:spPr>
          <a:xfrm>
            <a:off x="1469982" y="2467037"/>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SRE</a:t>
            </a:r>
          </a:p>
        </p:txBody>
      </p:sp>
      <p:sp>
        <p:nvSpPr>
          <p:cNvPr id="70" name="Rounded Rectangle 9">
            <a:extLst>
              <a:ext uri="{FF2B5EF4-FFF2-40B4-BE49-F238E27FC236}">
                <a16:creationId xmlns:a16="http://schemas.microsoft.com/office/drawing/2014/main" id="{199918C7-5BA6-4C74-AE24-117E6101B9F8}"/>
              </a:ext>
            </a:extLst>
          </p:cNvPr>
          <p:cNvSpPr/>
          <p:nvPr/>
        </p:nvSpPr>
        <p:spPr>
          <a:xfrm>
            <a:off x="3356333" y="1226064"/>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RE</a:t>
            </a:r>
          </a:p>
        </p:txBody>
      </p:sp>
      <p:sp>
        <p:nvSpPr>
          <p:cNvPr id="71" name="Rounded Rectangle 9">
            <a:extLst>
              <a:ext uri="{FF2B5EF4-FFF2-40B4-BE49-F238E27FC236}">
                <a16:creationId xmlns:a16="http://schemas.microsoft.com/office/drawing/2014/main" id="{4681CB38-00E5-404F-895B-250A5099E165}"/>
              </a:ext>
            </a:extLst>
          </p:cNvPr>
          <p:cNvSpPr/>
          <p:nvPr/>
        </p:nvSpPr>
        <p:spPr>
          <a:xfrm>
            <a:off x="4441251" y="1147732"/>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4" name="Rounded Rectangle 9">
            <a:extLst>
              <a:ext uri="{FF2B5EF4-FFF2-40B4-BE49-F238E27FC236}">
                <a16:creationId xmlns:a16="http://schemas.microsoft.com/office/drawing/2014/main" id="{A330D567-D7AC-4D7B-AA96-E9EF854365A7}"/>
              </a:ext>
            </a:extLst>
          </p:cNvPr>
          <p:cNvSpPr/>
          <p:nvPr/>
        </p:nvSpPr>
        <p:spPr>
          <a:xfrm>
            <a:off x="3368342" y="3011162"/>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RE</a:t>
            </a:r>
          </a:p>
        </p:txBody>
      </p:sp>
      <p:sp>
        <p:nvSpPr>
          <p:cNvPr id="76" name="Rounded Rectangle 9">
            <a:extLst>
              <a:ext uri="{FF2B5EF4-FFF2-40B4-BE49-F238E27FC236}">
                <a16:creationId xmlns:a16="http://schemas.microsoft.com/office/drawing/2014/main" id="{588221CF-70C0-436D-9B86-AC13FB2C4EB4}"/>
              </a:ext>
            </a:extLst>
          </p:cNvPr>
          <p:cNvSpPr/>
          <p:nvPr/>
        </p:nvSpPr>
        <p:spPr>
          <a:xfrm>
            <a:off x="3356333" y="3546965"/>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7" name="Rounded Rectangle 9">
            <a:extLst>
              <a:ext uri="{FF2B5EF4-FFF2-40B4-BE49-F238E27FC236}">
                <a16:creationId xmlns:a16="http://schemas.microsoft.com/office/drawing/2014/main" id="{6FE4D579-DDD9-48A8-A3A9-345BE2DF2D98}"/>
              </a:ext>
            </a:extLst>
          </p:cNvPr>
          <p:cNvSpPr/>
          <p:nvPr/>
        </p:nvSpPr>
        <p:spPr>
          <a:xfrm>
            <a:off x="6960843" y="1273081"/>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8" name="Rounded Rectangle 9">
            <a:extLst>
              <a:ext uri="{FF2B5EF4-FFF2-40B4-BE49-F238E27FC236}">
                <a16:creationId xmlns:a16="http://schemas.microsoft.com/office/drawing/2014/main" id="{3F47AB1A-DA52-46FE-8EDF-BCA83E47F940}"/>
              </a:ext>
            </a:extLst>
          </p:cNvPr>
          <p:cNvSpPr/>
          <p:nvPr/>
        </p:nvSpPr>
        <p:spPr>
          <a:xfrm>
            <a:off x="6564715" y="4222963"/>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9" name="Rounded Rectangle 9">
            <a:extLst>
              <a:ext uri="{FF2B5EF4-FFF2-40B4-BE49-F238E27FC236}">
                <a16:creationId xmlns:a16="http://schemas.microsoft.com/office/drawing/2014/main" id="{22ABC945-7488-4DA9-9210-0539BCE58DE5}"/>
              </a:ext>
            </a:extLst>
          </p:cNvPr>
          <p:cNvSpPr/>
          <p:nvPr/>
        </p:nvSpPr>
        <p:spPr>
          <a:xfrm>
            <a:off x="7837193" y="3750749"/>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65" name="Rounded Rectangle 17">
            <a:extLst>
              <a:ext uri="{FF2B5EF4-FFF2-40B4-BE49-F238E27FC236}">
                <a16:creationId xmlns:a16="http://schemas.microsoft.com/office/drawing/2014/main" id="{78C90F60-5AD9-4B54-83F2-2257D1EB440F}"/>
              </a:ext>
            </a:extLst>
          </p:cNvPr>
          <p:cNvSpPr/>
          <p:nvPr/>
        </p:nvSpPr>
        <p:spPr>
          <a:xfrm>
            <a:off x="1472975" y="3078519"/>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1" name="Rounded Rectangle 17">
            <a:extLst>
              <a:ext uri="{FF2B5EF4-FFF2-40B4-BE49-F238E27FC236}">
                <a16:creationId xmlns:a16="http://schemas.microsoft.com/office/drawing/2014/main" id="{62BFF189-BF50-4DFB-BFB3-F7D5A29B0AC2}"/>
              </a:ext>
            </a:extLst>
          </p:cNvPr>
          <p:cNvSpPr/>
          <p:nvPr/>
        </p:nvSpPr>
        <p:spPr>
          <a:xfrm rot="16200000">
            <a:off x="1103076" y="172858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2" name="Rounded Rectangle 17">
            <a:extLst>
              <a:ext uri="{FF2B5EF4-FFF2-40B4-BE49-F238E27FC236}">
                <a16:creationId xmlns:a16="http://schemas.microsoft.com/office/drawing/2014/main" id="{2B039B0E-6E3E-4C62-9850-38B43574EA6B}"/>
              </a:ext>
            </a:extLst>
          </p:cNvPr>
          <p:cNvSpPr/>
          <p:nvPr/>
        </p:nvSpPr>
        <p:spPr>
          <a:xfrm rot="16200000">
            <a:off x="3120001" y="1948686"/>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3" name="Rounded Rectangle 17">
            <a:extLst>
              <a:ext uri="{FF2B5EF4-FFF2-40B4-BE49-F238E27FC236}">
                <a16:creationId xmlns:a16="http://schemas.microsoft.com/office/drawing/2014/main" id="{14133345-6BEE-45C0-8CE7-333217D0005A}"/>
              </a:ext>
            </a:extLst>
          </p:cNvPr>
          <p:cNvSpPr/>
          <p:nvPr/>
        </p:nvSpPr>
        <p:spPr>
          <a:xfrm rot="16200000">
            <a:off x="4333142" y="1671388"/>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4" name="Rounded Rectangle 17">
            <a:extLst>
              <a:ext uri="{FF2B5EF4-FFF2-40B4-BE49-F238E27FC236}">
                <a16:creationId xmlns:a16="http://schemas.microsoft.com/office/drawing/2014/main" id="{99CA191A-0946-42C1-B85E-7C4774A822A9}"/>
              </a:ext>
            </a:extLst>
          </p:cNvPr>
          <p:cNvSpPr/>
          <p:nvPr/>
        </p:nvSpPr>
        <p:spPr>
          <a:xfrm rot="16200000">
            <a:off x="3073286" y="271800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5" name="Rounded Rectangle 17">
            <a:extLst>
              <a:ext uri="{FF2B5EF4-FFF2-40B4-BE49-F238E27FC236}">
                <a16:creationId xmlns:a16="http://schemas.microsoft.com/office/drawing/2014/main" id="{77E980DE-71AD-4838-B38C-4AB9587C7DF1}"/>
              </a:ext>
            </a:extLst>
          </p:cNvPr>
          <p:cNvSpPr/>
          <p:nvPr/>
        </p:nvSpPr>
        <p:spPr>
          <a:xfrm>
            <a:off x="6181065" y="184381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7" name="Rounded Rectangle 17">
            <a:extLst>
              <a:ext uri="{FF2B5EF4-FFF2-40B4-BE49-F238E27FC236}">
                <a16:creationId xmlns:a16="http://schemas.microsoft.com/office/drawing/2014/main" id="{EC76E150-5336-47BB-8D74-94647B1F3B5D}"/>
              </a:ext>
            </a:extLst>
          </p:cNvPr>
          <p:cNvSpPr/>
          <p:nvPr/>
        </p:nvSpPr>
        <p:spPr>
          <a:xfrm>
            <a:off x="7514662" y="2726063"/>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90" name="Rounded Rectangle 17">
            <a:extLst>
              <a:ext uri="{FF2B5EF4-FFF2-40B4-BE49-F238E27FC236}">
                <a16:creationId xmlns:a16="http://schemas.microsoft.com/office/drawing/2014/main" id="{C53E851A-85D7-43DB-B517-E867C702A42C}"/>
              </a:ext>
            </a:extLst>
          </p:cNvPr>
          <p:cNvSpPr/>
          <p:nvPr/>
        </p:nvSpPr>
        <p:spPr>
          <a:xfrm rot="19906754">
            <a:off x="5188412" y="194125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91" name="Rounded Rectangle 17">
            <a:extLst>
              <a:ext uri="{FF2B5EF4-FFF2-40B4-BE49-F238E27FC236}">
                <a16:creationId xmlns:a16="http://schemas.microsoft.com/office/drawing/2014/main" id="{5BDF9B5E-2DBB-4028-81C0-D6F151824D8E}"/>
              </a:ext>
            </a:extLst>
          </p:cNvPr>
          <p:cNvSpPr/>
          <p:nvPr/>
        </p:nvSpPr>
        <p:spPr>
          <a:xfrm rot="16200000">
            <a:off x="4369352" y="3579104"/>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94" name="Content Placeholder 2">
            <a:extLst>
              <a:ext uri="{FF2B5EF4-FFF2-40B4-BE49-F238E27FC236}">
                <a16:creationId xmlns:a16="http://schemas.microsoft.com/office/drawing/2014/main" id="{5B884F7F-421D-4839-B029-CF7335AF2D59}"/>
              </a:ext>
            </a:extLst>
          </p:cNvPr>
          <p:cNvSpPr txBox="1">
            <a:spLocks/>
          </p:cNvSpPr>
          <p:nvPr/>
        </p:nvSpPr>
        <p:spPr>
          <a:xfrm>
            <a:off x="261138" y="4127712"/>
            <a:ext cx="2496526" cy="905744"/>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1800" dirty="0"/>
              <a:t>Flow</a:t>
            </a:r>
          </a:p>
          <a:p>
            <a:r>
              <a:rPr lang="en-US" sz="1800" dirty="0"/>
              <a:t>High value </a:t>
            </a:r>
            <a:r>
              <a:rPr lang="en-US" sz="1800" b="1" dirty="0">
                <a:solidFill>
                  <a:schemeClr val="accent4">
                    <a:lumMod val="60000"/>
                    <a:lumOff val="40000"/>
                  </a:schemeClr>
                </a:solidFill>
              </a:rPr>
              <a:t>&gt;</a:t>
            </a:r>
            <a:r>
              <a:rPr lang="en-US" sz="1800" dirty="0"/>
              <a:t> Low value</a:t>
            </a:r>
          </a:p>
        </p:txBody>
      </p:sp>
      <p:sp>
        <p:nvSpPr>
          <p:cNvPr id="95" name="Rounded Rectangle 17">
            <a:extLst>
              <a:ext uri="{FF2B5EF4-FFF2-40B4-BE49-F238E27FC236}">
                <a16:creationId xmlns:a16="http://schemas.microsoft.com/office/drawing/2014/main" id="{80BA660E-CD17-463E-9336-4A587F5A1288}"/>
              </a:ext>
            </a:extLst>
          </p:cNvPr>
          <p:cNvSpPr/>
          <p:nvPr/>
        </p:nvSpPr>
        <p:spPr>
          <a:xfrm>
            <a:off x="6678320" y="2296337"/>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i</a:t>
            </a:r>
          </a:p>
        </p:txBody>
      </p:sp>
      <p:sp>
        <p:nvSpPr>
          <p:cNvPr id="80" name="Oval 79">
            <a:extLst>
              <a:ext uri="{FF2B5EF4-FFF2-40B4-BE49-F238E27FC236}">
                <a16:creationId xmlns:a16="http://schemas.microsoft.com/office/drawing/2014/main" id="{A3946DAE-6957-4217-BA33-3B814B2851B1}"/>
              </a:ext>
            </a:extLst>
          </p:cNvPr>
          <p:cNvSpPr/>
          <p:nvPr/>
        </p:nvSpPr>
        <p:spPr>
          <a:xfrm>
            <a:off x="6865887" y="2289530"/>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Tree>
    <p:extLst>
      <p:ext uri="{BB962C8B-B14F-4D97-AF65-F5344CB8AC3E}">
        <p14:creationId xmlns:p14="http://schemas.microsoft.com/office/powerpoint/2010/main" val="27386789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857251" y="131482"/>
            <a:ext cx="7429499" cy="1108928"/>
          </a:xfrm>
        </p:spPr>
        <p:txBody>
          <a:bodyPr>
            <a:noAutofit/>
          </a:bodyPr>
          <a:lstStyle/>
          <a:p>
            <a:pPr algn="ctr"/>
            <a:r>
              <a:rPr lang="en-US" sz="2800" dirty="0"/>
              <a:t>Zone Rule – DENIAL OF SERVICE threats</a:t>
            </a:r>
            <a:endParaRPr lang="en-US" sz="2800"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1626067" y="2078409"/>
            <a:ext cx="796413" cy="42032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1990121" y="2703632"/>
            <a:ext cx="2123268" cy="374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054494" y="1470249"/>
            <a:ext cx="1279367" cy="62442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3679191" y="2493764"/>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UPLOADER</a:t>
            </a:r>
            <a:endParaRPr lang="en-US" sz="75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378179" y="3030793"/>
            <a:ext cx="796413" cy="42032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3</a:t>
            </a:r>
            <a:r>
              <a:rPr lang="en-US" sz="1350" baseline="30000" dirty="0">
                <a:solidFill>
                  <a:schemeClr val="bg1"/>
                </a:solidFill>
              </a:rPr>
              <a:t>rd</a:t>
            </a:r>
            <a:r>
              <a:rPr lang="en-US" sz="1350"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061" y="1851422"/>
            <a:ext cx="796413" cy="796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0362" y="3479988"/>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3522113" y="4262050"/>
            <a:ext cx="1257204" cy="300082"/>
          </a:xfrm>
          <a:prstGeom prst="rect">
            <a:avLst/>
          </a:prstGeom>
        </p:spPr>
        <p:txBody>
          <a:bodyPr wrap="none">
            <a:spAutoFit/>
          </a:bodyPr>
          <a:lstStyle/>
          <a:p>
            <a:r>
              <a:rPr lang="en-US" sz="1350"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154370" y="2289530"/>
            <a:ext cx="471697"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2422480" y="2330839"/>
            <a:ext cx="427593"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120864" y="3240957"/>
            <a:ext cx="1743590" cy="97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4123723" y="3245837"/>
            <a:ext cx="0" cy="343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5016532" y="253093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PARSING</a:t>
            </a:r>
            <a:endParaRPr lang="en-US" sz="75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7260040" y="326360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ANALYSIS</a:t>
            </a:r>
            <a:endParaRPr lang="en-US" sz="75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6130241" y="3031016"/>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DATA PROCESS</a:t>
            </a:r>
            <a:endParaRPr lang="en-US" sz="75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3668801" y="147814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DOWN</a:t>
            </a:r>
          </a:p>
          <a:p>
            <a:pPr algn="ctr"/>
            <a:r>
              <a:rPr lang="en-US" sz="825" dirty="0">
                <a:solidFill>
                  <a:schemeClr val="bg1"/>
                </a:solidFill>
              </a:rPr>
              <a:t>LOADER</a:t>
            </a:r>
            <a:endParaRPr lang="en-US" sz="75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4441251" y="1988170"/>
            <a:ext cx="2645156" cy="61879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5893250" y="2078410"/>
            <a:ext cx="1366790" cy="783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6783926" y="2094673"/>
            <a:ext cx="910252" cy="1006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7706444" y="2094673"/>
            <a:ext cx="426279" cy="11689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4412945" y="3190731"/>
            <a:ext cx="734336" cy="49970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4467084" y="3417518"/>
            <a:ext cx="1663157" cy="40583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4467083" y="3923401"/>
            <a:ext cx="2923706" cy="5129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3239058" y="2880266"/>
            <a:ext cx="440134" cy="10669"/>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77618" y="425136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5829425" y="4763794"/>
            <a:ext cx="1320041" cy="300082"/>
          </a:xfrm>
          <a:prstGeom prst="rect">
            <a:avLst/>
          </a:prstGeom>
        </p:spPr>
        <p:txBody>
          <a:bodyPr wrap="none">
            <a:spAutoFit/>
          </a:bodyPr>
          <a:lstStyle/>
          <a:p>
            <a:r>
              <a:rPr lang="en-US" sz="1350"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7390789" y="4036604"/>
            <a:ext cx="315656" cy="36394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3239058" y="1864643"/>
            <a:ext cx="429743" cy="36455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5146271" y="2025338"/>
            <a:ext cx="316666" cy="50559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02910" y="133861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5456745" y="1420496"/>
            <a:ext cx="1197892" cy="300082"/>
          </a:xfrm>
          <a:prstGeom prst="rect">
            <a:avLst/>
          </a:prstGeom>
        </p:spPr>
        <p:txBody>
          <a:bodyPr wrap="none">
            <a:spAutoFit/>
          </a:bodyPr>
          <a:lstStyle/>
          <a:p>
            <a:r>
              <a:rPr lang="en-US" sz="1350"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4572000" y="1681977"/>
            <a:ext cx="230910" cy="3489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5391421" y="1932211"/>
            <a:ext cx="944945" cy="111256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5489631" y="1681977"/>
            <a:ext cx="1901158" cy="16948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970966" y="179554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956864" y="284522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5195503" y="1224081"/>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3668801" y="3917837"/>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7507176" y="4680535"/>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3073783" y="1630720"/>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44" name="Oval 43">
            <a:extLst>
              <a:ext uri="{FF2B5EF4-FFF2-40B4-BE49-F238E27FC236}">
                <a16:creationId xmlns:a16="http://schemas.microsoft.com/office/drawing/2014/main" id="{22F48C9B-32B6-4E94-B236-66B93C94A024}"/>
              </a:ext>
            </a:extLst>
          </p:cNvPr>
          <p:cNvSpPr/>
          <p:nvPr/>
        </p:nvSpPr>
        <p:spPr>
          <a:xfrm>
            <a:off x="4036308" y="2414960"/>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2</a:t>
            </a:r>
          </a:p>
        </p:txBody>
      </p:sp>
      <p:sp>
        <p:nvSpPr>
          <p:cNvPr id="47" name="Oval 46">
            <a:extLst>
              <a:ext uri="{FF2B5EF4-FFF2-40B4-BE49-F238E27FC236}">
                <a16:creationId xmlns:a16="http://schemas.microsoft.com/office/drawing/2014/main" id="{BCB335E2-AF94-4081-862F-462220CB7880}"/>
              </a:ext>
            </a:extLst>
          </p:cNvPr>
          <p:cNvSpPr/>
          <p:nvPr/>
        </p:nvSpPr>
        <p:spPr>
          <a:xfrm>
            <a:off x="4160975" y="1379528"/>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2" name="Oval 51">
            <a:extLst>
              <a:ext uri="{FF2B5EF4-FFF2-40B4-BE49-F238E27FC236}">
                <a16:creationId xmlns:a16="http://schemas.microsoft.com/office/drawing/2014/main" id="{EEB741CB-BC97-46CF-8EFF-8E7279FCCA7F}"/>
              </a:ext>
            </a:extLst>
          </p:cNvPr>
          <p:cNvSpPr/>
          <p:nvPr/>
        </p:nvSpPr>
        <p:spPr>
          <a:xfrm>
            <a:off x="6798875" y="3162895"/>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55" name="Oval 54">
            <a:extLst>
              <a:ext uri="{FF2B5EF4-FFF2-40B4-BE49-F238E27FC236}">
                <a16:creationId xmlns:a16="http://schemas.microsoft.com/office/drawing/2014/main" id="{67B4D959-B865-44C5-ADF2-F803803085F1}"/>
              </a:ext>
            </a:extLst>
          </p:cNvPr>
          <p:cNvSpPr/>
          <p:nvPr/>
        </p:nvSpPr>
        <p:spPr>
          <a:xfrm>
            <a:off x="7940237" y="3265118"/>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7" name="Oval 56">
            <a:extLst>
              <a:ext uri="{FF2B5EF4-FFF2-40B4-BE49-F238E27FC236}">
                <a16:creationId xmlns:a16="http://schemas.microsoft.com/office/drawing/2014/main" id="{A49D23D4-EC04-4969-9916-806E01F58278}"/>
              </a:ext>
            </a:extLst>
          </p:cNvPr>
          <p:cNvSpPr/>
          <p:nvPr/>
        </p:nvSpPr>
        <p:spPr>
          <a:xfrm>
            <a:off x="7861673" y="136285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5</a:t>
            </a:r>
          </a:p>
        </p:txBody>
      </p:sp>
      <p:sp>
        <p:nvSpPr>
          <p:cNvPr id="59" name="Oval 58">
            <a:extLst>
              <a:ext uri="{FF2B5EF4-FFF2-40B4-BE49-F238E27FC236}">
                <a16:creationId xmlns:a16="http://schemas.microsoft.com/office/drawing/2014/main" id="{3107D2EE-8E31-4896-8B96-61D4AD8C9109}"/>
              </a:ext>
            </a:extLst>
          </p:cNvPr>
          <p:cNvSpPr/>
          <p:nvPr/>
        </p:nvSpPr>
        <p:spPr>
          <a:xfrm>
            <a:off x="5515100" y="2532073"/>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63" name="Rounded Rectangle 9">
            <a:extLst>
              <a:ext uri="{FF2B5EF4-FFF2-40B4-BE49-F238E27FC236}">
                <a16:creationId xmlns:a16="http://schemas.microsoft.com/office/drawing/2014/main" id="{3C079EAF-7836-4933-9466-0D3AC9B6F938}"/>
              </a:ext>
            </a:extLst>
          </p:cNvPr>
          <p:cNvSpPr/>
          <p:nvPr/>
        </p:nvSpPr>
        <p:spPr>
          <a:xfrm>
            <a:off x="2280148" y="3774366"/>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SRDE</a:t>
            </a:r>
          </a:p>
        </p:txBody>
      </p:sp>
      <p:sp>
        <p:nvSpPr>
          <p:cNvPr id="64" name="Oval 63">
            <a:extLst>
              <a:ext uri="{FF2B5EF4-FFF2-40B4-BE49-F238E27FC236}">
                <a16:creationId xmlns:a16="http://schemas.microsoft.com/office/drawing/2014/main" id="{B0770682-87F6-4381-A774-870A00654DDA}"/>
              </a:ext>
            </a:extLst>
          </p:cNvPr>
          <p:cNvSpPr/>
          <p:nvPr/>
        </p:nvSpPr>
        <p:spPr>
          <a:xfrm>
            <a:off x="2229761" y="1884929"/>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68" name="Rounded Rectangle 9">
            <a:extLst>
              <a:ext uri="{FF2B5EF4-FFF2-40B4-BE49-F238E27FC236}">
                <a16:creationId xmlns:a16="http://schemas.microsoft.com/office/drawing/2014/main" id="{284E8218-E6D8-4D90-A4C7-2ACE01F7DF0D}"/>
              </a:ext>
            </a:extLst>
          </p:cNvPr>
          <p:cNvSpPr/>
          <p:nvPr/>
        </p:nvSpPr>
        <p:spPr>
          <a:xfrm>
            <a:off x="1469982" y="2467037"/>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SRDE</a:t>
            </a:r>
          </a:p>
        </p:txBody>
      </p:sp>
      <p:sp>
        <p:nvSpPr>
          <p:cNvPr id="70" name="Rounded Rectangle 9">
            <a:extLst>
              <a:ext uri="{FF2B5EF4-FFF2-40B4-BE49-F238E27FC236}">
                <a16:creationId xmlns:a16="http://schemas.microsoft.com/office/drawing/2014/main" id="{199918C7-5BA6-4C74-AE24-117E6101B9F8}"/>
              </a:ext>
            </a:extLst>
          </p:cNvPr>
          <p:cNvSpPr/>
          <p:nvPr/>
        </p:nvSpPr>
        <p:spPr>
          <a:xfrm>
            <a:off x="3356333" y="1226064"/>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RE</a:t>
            </a:r>
          </a:p>
        </p:txBody>
      </p:sp>
      <p:sp>
        <p:nvSpPr>
          <p:cNvPr id="71" name="Rounded Rectangle 9">
            <a:extLst>
              <a:ext uri="{FF2B5EF4-FFF2-40B4-BE49-F238E27FC236}">
                <a16:creationId xmlns:a16="http://schemas.microsoft.com/office/drawing/2014/main" id="{4681CB38-00E5-404F-895B-250A5099E165}"/>
              </a:ext>
            </a:extLst>
          </p:cNvPr>
          <p:cNvSpPr/>
          <p:nvPr/>
        </p:nvSpPr>
        <p:spPr>
          <a:xfrm>
            <a:off x="4441251" y="1147732"/>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4" name="Rounded Rectangle 9">
            <a:extLst>
              <a:ext uri="{FF2B5EF4-FFF2-40B4-BE49-F238E27FC236}">
                <a16:creationId xmlns:a16="http://schemas.microsoft.com/office/drawing/2014/main" id="{A330D567-D7AC-4D7B-AA96-E9EF854365A7}"/>
              </a:ext>
            </a:extLst>
          </p:cNvPr>
          <p:cNvSpPr/>
          <p:nvPr/>
        </p:nvSpPr>
        <p:spPr>
          <a:xfrm>
            <a:off x="3368342" y="3011162"/>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RE</a:t>
            </a:r>
          </a:p>
        </p:txBody>
      </p:sp>
      <p:sp>
        <p:nvSpPr>
          <p:cNvPr id="76" name="Rounded Rectangle 9">
            <a:extLst>
              <a:ext uri="{FF2B5EF4-FFF2-40B4-BE49-F238E27FC236}">
                <a16:creationId xmlns:a16="http://schemas.microsoft.com/office/drawing/2014/main" id="{588221CF-70C0-436D-9B86-AC13FB2C4EB4}"/>
              </a:ext>
            </a:extLst>
          </p:cNvPr>
          <p:cNvSpPr/>
          <p:nvPr/>
        </p:nvSpPr>
        <p:spPr>
          <a:xfrm>
            <a:off x="3356333" y="3546965"/>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7" name="Rounded Rectangle 9">
            <a:extLst>
              <a:ext uri="{FF2B5EF4-FFF2-40B4-BE49-F238E27FC236}">
                <a16:creationId xmlns:a16="http://schemas.microsoft.com/office/drawing/2014/main" id="{6FE4D579-DDD9-48A8-A3A9-345BE2DF2D98}"/>
              </a:ext>
            </a:extLst>
          </p:cNvPr>
          <p:cNvSpPr/>
          <p:nvPr/>
        </p:nvSpPr>
        <p:spPr>
          <a:xfrm>
            <a:off x="6960843" y="1273081"/>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8" name="Rounded Rectangle 9">
            <a:extLst>
              <a:ext uri="{FF2B5EF4-FFF2-40B4-BE49-F238E27FC236}">
                <a16:creationId xmlns:a16="http://schemas.microsoft.com/office/drawing/2014/main" id="{3F47AB1A-DA52-46FE-8EDF-BCA83E47F940}"/>
              </a:ext>
            </a:extLst>
          </p:cNvPr>
          <p:cNvSpPr/>
          <p:nvPr/>
        </p:nvSpPr>
        <p:spPr>
          <a:xfrm>
            <a:off x="6564715" y="4222963"/>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9" name="Rounded Rectangle 9">
            <a:extLst>
              <a:ext uri="{FF2B5EF4-FFF2-40B4-BE49-F238E27FC236}">
                <a16:creationId xmlns:a16="http://schemas.microsoft.com/office/drawing/2014/main" id="{22ABC945-7488-4DA9-9210-0539BCE58DE5}"/>
              </a:ext>
            </a:extLst>
          </p:cNvPr>
          <p:cNvSpPr/>
          <p:nvPr/>
        </p:nvSpPr>
        <p:spPr>
          <a:xfrm>
            <a:off x="7837193" y="3750749"/>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65" name="Rounded Rectangle 17">
            <a:extLst>
              <a:ext uri="{FF2B5EF4-FFF2-40B4-BE49-F238E27FC236}">
                <a16:creationId xmlns:a16="http://schemas.microsoft.com/office/drawing/2014/main" id="{78C90F60-5AD9-4B54-83F2-2257D1EB440F}"/>
              </a:ext>
            </a:extLst>
          </p:cNvPr>
          <p:cNvSpPr/>
          <p:nvPr/>
        </p:nvSpPr>
        <p:spPr>
          <a:xfrm>
            <a:off x="1472975" y="3078519"/>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TD</a:t>
            </a:r>
          </a:p>
        </p:txBody>
      </p:sp>
      <p:sp>
        <p:nvSpPr>
          <p:cNvPr id="81" name="Rounded Rectangle 17">
            <a:extLst>
              <a:ext uri="{FF2B5EF4-FFF2-40B4-BE49-F238E27FC236}">
                <a16:creationId xmlns:a16="http://schemas.microsoft.com/office/drawing/2014/main" id="{62BFF189-BF50-4DFB-BFB3-F7D5A29B0AC2}"/>
              </a:ext>
            </a:extLst>
          </p:cNvPr>
          <p:cNvSpPr/>
          <p:nvPr/>
        </p:nvSpPr>
        <p:spPr>
          <a:xfrm rot="16200000">
            <a:off x="1103076" y="172858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TD</a:t>
            </a:r>
          </a:p>
        </p:txBody>
      </p:sp>
      <p:sp>
        <p:nvSpPr>
          <p:cNvPr id="82" name="Rounded Rectangle 17">
            <a:extLst>
              <a:ext uri="{FF2B5EF4-FFF2-40B4-BE49-F238E27FC236}">
                <a16:creationId xmlns:a16="http://schemas.microsoft.com/office/drawing/2014/main" id="{2B039B0E-6E3E-4C62-9850-38B43574EA6B}"/>
              </a:ext>
            </a:extLst>
          </p:cNvPr>
          <p:cNvSpPr/>
          <p:nvPr/>
        </p:nvSpPr>
        <p:spPr>
          <a:xfrm rot="16200000">
            <a:off x="3120001" y="1948686"/>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3" name="Rounded Rectangle 17">
            <a:extLst>
              <a:ext uri="{FF2B5EF4-FFF2-40B4-BE49-F238E27FC236}">
                <a16:creationId xmlns:a16="http://schemas.microsoft.com/office/drawing/2014/main" id="{14133345-6BEE-45C0-8CE7-333217D0005A}"/>
              </a:ext>
            </a:extLst>
          </p:cNvPr>
          <p:cNvSpPr/>
          <p:nvPr/>
        </p:nvSpPr>
        <p:spPr>
          <a:xfrm rot="16200000">
            <a:off x="4333142" y="1671388"/>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4" name="Rounded Rectangle 17">
            <a:extLst>
              <a:ext uri="{FF2B5EF4-FFF2-40B4-BE49-F238E27FC236}">
                <a16:creationId xmlns:a16="http://schemas.microsoft.com/office/drawing/2014/main" id="{99CA191A-0946-42C1-B85E-7C4774A822A9}"/>
              </a:ext>
            </a:extLst>
          </p:cNvPr>
          <p:cNvSpPr/>
          <p:nvPr/>
        </p:nvSpPr>
        <p:spPr>
          <a:xfrm rot="16200000">
            <a:off x="3073286" y="271800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5" name="Rounded Rectangle 17">
            <a:extLst>
              <a:ext uri="{FF2B5EF4-FFF2-40B4-BE49-F238E27FC236}">
                <a16:creationId xmlns:a16="http://schemas.microsoft.com/office/drawing/2014/main" id="{77E980DE-71AD-4838-B38C-4AB9587C7DF1}"/>
              </a:ext>
            </a:extLst>
          </p:cNvPr>
          <p:cNvSpPr/>
          <p:nvPr/>
        </p:nvSpPr>
        <p:spPr>
          <a:xfrm>
            <a:off x="6181065" y="184381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7" name="Rounded Rectangle 17">
            <a:extLst>
              <a:ext uri="{FF2B5EF4-FFF2-40B4-BE49-F238E27FC236}">
                <a16:creationId xmlns:a16="http://schemas.microsoft.com/office/drawing/2014/main" id="{EC76E150-5336-47BB-8D74-94647B1F3B5D}"/>
              </a:ext>
            </a:extLst>
          </p:cNvPr>
          <p:cNvSpPr/>
          <p:nvPr/>
        </p:nvSpPr>
        <p:spPr>
          <a:xfrm>
            <a:off x="7514662" y="2726063"/>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90" name="Rounded Rectangle 17">
            <a:extLst>
              <a:ext uri="{FF2B5EF4-FFF2-40B4-BE49-F238E27FC236}">
                <a16:creationId xmlns:a16="http://schemas.microsoft.com/office/drawing/2014/main" id="{C53E851A-85D7-43DB-B517-E867C702A42C}"/>
              </a:ext>
            </a:extLst>
          </p:cNvPr>
          <p:cNvSpPr/>
          <p:nvPr/>
        </p:nvSpPr>
        <p:spPr>
          <a:xfrm rot="19906754">
            <a:off x="5188412" y="194125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91" name="Rounded Rectangle 17">
            <a:extLst>
              <a:ext uri="{FF2B5EF4-FFF2-40B4-BE49-F238E27FC236}">
                <a16:creationId xmlns:a16="http://schemas.microsoft.com/office/drawing/2014/main" id="{5BDF9B5E-2DBB-4028-81C0-D6F151824D8E}"/>
              </a:ext>
            </a:extLst>
          </p:cNvPr>
          <p:cNvSpPr/>
          <p:nvPr/>
        </p:nvSpPr>
        <p:spPr>
          <a:xfrm rot="16200000">
            <a:off x="4369352" y="3579104"/>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94" name="Content Placeholder 2">
            <a:extLst>
              <a:ext uri="{FF2B5EF4-FFF2-40B4-BE49-F238E27FC236}">
                <a16:creationId xmlns:a16="http://schemas.microsoft.com/office/drawing/2014/main" id="{5B884F7F-421D-4839-B029-CF7335AF2D59}"/>
              </a:ext>
            </a:extLst>
          </p:cNvPr>
          <p:cNvSpPr txBox="1">
            <a:spLocks/>
          </p:cNvSpPr>
          <p:nvPr/>
        </p:nvSpPr>
        <p:spPr>
          <a:xfrm>
            <a:off x="202475" y="4158132"/>
            <a:ext cx="2496526" cy="905744"/>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1800" dirty="0"/>
              <a:t>Flow or Target element</a:t>
            </a:r>
          </a:p>
          <a:p>
            <a:r>
              <a:rPr lang="en-US" sz="1800" dirty="0"/>
              <a:t>Less than 1 </a:t>
            </a:r>
            <a:r>
              <a:rPr lang="en-US" sz="3000" b="1" dirty="0">
                <a:solidFill>
                  <a:schemeClr val="accent4">
                    <a:lumMod val="60000"/>
                    <a:lumOff val="40000"/>
                  </a:schemeClr>
                </a:solidFill>
              </a:rPr>
              <a:t>&gt;</a:t>
            </a:r>
            <a:r>
              <a:rPr lang="en-US" sz="1800" dirty="0"/>
              <a:t> 1 or greater</a:t>
            </a:r>
          </a:p>
        </p:txBody>
      </p:sp>
      <p:sp>
        <p:nvSpPr>
          <p:cNvPr id="95" name="Rounded Rectangle 17">
            <a:extLst>
              <a:ext uri="{FF2B5EF4-FFF2-40B4-BE49-F238E27FC236}">
                <a16:creationId xmlns:a16="http://schemas.microsoft.com/office/drawing/2014/main" id="{80BA660E-CD17-463E-9336-4A587F5A1288}"/>
              </a:ext>
            </a:extLst>
          </p:cNvPr>
          <p:cNvSpPr/>
          <p:nvPr/>
        </p:nvSpPr>
        <p:spPr>
          <a:xfrm>
            <a:off x="6678320" y="2296337"/>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i</a:t>
            </a:r>
          </a:p>
        </p:txBody>
      </p:sp>
      <p:sp>
        <p:nvSpPr>
          <p:cNvPr id="80" name="Oval 79">
            <a:extLst>
              <a:ext uri="{FF2B5EF4-FFF2-40B4-BE49-F238E27FC236}">
                <a16:creationId xmlns:a16="http://schemas.microsoft.com/office/drawing/2014/main" id="{A3946DAE-6957-4217-BA33-3B814B2851B1}"/>
              </a:ext>
            </a:extLst>
          </p:cNvPr>
          <p:cNvSpPr/>
          <p:nvPr/>
        </p:nvSpPr>
        <p:spPr>
          <a:xfrm>
            <a:off x="2511707" y="3775415"/>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73" name="Oval 72">
            <a:extLst>
              <a:ext uri="{FF2B5EF4-FFF2-40B4-BE49-F238E27FC236}">
                <a16:creationId xmlns:a16="http://schemas.microsoft.com/office/drawing/2014/main" id="{628976D9-4720-4BF1-B414-2CEC1BE36B06}"/>
              </a:ext>
            </a:extLst>
          </p:cNvPr>
          <p:cNvSpPr/>
          <p:nvPr/>
        </p:nvSpPr>
        <p:spPr>
          <a:xfrm>
            <a:off x="1697077" y="3060660"/>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86" name="Oval 85">
            <a:extLst>
              <a:ext uri="{FF2B5EF4-FFF2-40B4-BE49-F238E27FC236}">
                <a16:creationId xmlns:a16="http://schemas.microsoft.com/office/drawing/2014/main" id="{95D44906-E14B-4CF4-BA58-960533796D9A}"/>
              </a:ext>
            </a:extLst>
          </p:cNvPr>
          <p:cNvSpPr/>
          <p:nvPr/>
        </p:nvSpPr>
        <p:spPr>
          <a:xfrm>
            <a:off x="1302554" y="1685663"/>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93" name="Oval 92">
            <a:extLst>
              <a:ext uri="{FF2B5EF4-FFF2-40B4-BE49-F238E27FC236}">
                <a16:creationId xmlns:a16="http://schemas.microsoft.com/office/drawing/2014/main" id="{3654793C-48EB-4627-BB54-06DAC1ED42AD}"/>
              </a:ext>
            </a:extLst>
          </p:cNvPr>
          <p:cNvSpPr/>
          <p:nvPr/>
        </p:nvSpPr>
        <p:spPr>
          <a:xfrm>
            <a:off x="1705198" y="2454567"/>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Tree>
    <p:extLst>
      <p:ext uri="{BB962C8B-B14F-4D97-AF65-F5344CB8AC3E}">
        <p14:creationId xmlns:p14="http://schemas.microsoft.com/office/powerpoint/2010/main" val="1639023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idx="4294967295"/>
          </p:nvPr>
        </p:nvSpPr>
        <p:spPr>
          <a:xfrm>
            <a:off x="0" y="463550"/>
            <a:ext cx="7429500" cy="1109663"/>
          </a:xfrm>
          <a:prstGeom prst="rect">
            <a:avLst/>
          </a:prstGeom>
        </p:spPr>
        <p:txBody>
          <a:bodyPr>
            <a:normAutofit/>
          </a:bodyPr>
          <a:lstStyle/>
          <a:p>
            <a:r>
              <a:rPr lang="en-US" sz="2400" dirty="0">
                <a:solidFill>
                  <a:schemeClr val="bg1"/>
                </a:solidFill>
              </a:rPr>
              <a:t>Apply Zone rules</a:t>
            </a:r>
            <a:br>
              <a:rPr lang="en-US" sz="2400" dirty="0">
                <a:solidFill>
                  <a:schemeClr val="bg1"/>
                </a:solidFill>
              </a:rPr>
            </a:br>
            <a:r>
              <a:rPr lang="en-US" sz="2400" dirty="0">
                <a:solidFill>
                  <a:schemeClr val="bg1"/>
                </a:solidFill>
              </a:rPr>
              <a:t>	</a:t>
            </a:r>
            <a:r>
              <a:rPr lang="en-US" sz="2400" i="1" dirty="0">
                <a:solidFill>
                  <a:schemeClr val="bg1"/>
                </a:solidFill>
              </a:rPr>
              <a:t>(guidelines to calculate base attacks)</a:t>
            </a:r>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4294967295"/>
          </p:nvPr>
        </p:nvPicPr>
        <p:blipFill>
          <a:blip r:embed="rId3">
            <a:extLst>
              <a:ext uri="{96DAC541-7B7A-43D3-8B79-37D633B846F1}">
                <asvg:svgBlip xmlns:asvg="http://schemas.microsoft.com/office/drawing/2016/SVG/main" r:embed="rId4"/>
              </a:ext>
            </a:extLst>
          </a:blip>
          <a:stretch>
            <a:fillRect/>
          </a:stretch>
        </p:blipFill>
        <p:spPr>
          <a:xfrm>
            <a:off x="2411760" y="1800225"/>
            <a:ext cx="4286250" cy="2428875"/>
          </a:xfrm>
          <a:prstGeom prst="rect">
            <a:avLst/>
          </a:prstGeom>
        </p:spPr>
      </p:pic>
      <p:sp>
        <p:nvSpPr>
          <p:cNvPr id="4" name="Block Arc 3">
            <a:extLst>
              <a:ext uri="{FF2B5EF4-FFF2-40B4-BE49-F238E27FC236}">
                <a16:creationId xmlns:a16="http://schemas.microsoft.com/office/drawing/2014/main" id="{181A84B7-C556-CE4F-9C48-96BC528B543F}"/>
              </a:ext>
            </a:extLst>
          </p:cNvPr>
          <p:cNvSpPr/>
          <p:nvPr/>
        </p:nvSpPr>
        <p:spPr>
          <a:xfrm rot="10308015">
            <a:off x="2427685" y="1800821"/>
            <a:ext cx="2363390" cy="2428875"/>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 name="Oval 2">
            <a:extLst>
              <a:ext uri="{FF2B5EF4-FFF2-40B4-BE49-F238E27FC236}">
                <a16:creationId xmlns:a16="http://schemas.microsoft.com/office/drawing/2014/main" id="{D65AA35D-514B-CD48-B39D-20BEE8A89BAF}"/>
              </a:ext>
            </a:extLst>
          </p:cNvPr>
          <p:cNvSpPr/>
          <p:nvPr/>
        </p:nvSpPr>
        <p:spPr>
          <a:xfrm>
            <a:off x="4570810" y="2072581"/>
            <a:ext cx="1858566" cy="1861244"/>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 name="Content Placeholder 2">
            <a:extLst>
              <a:ext uri="{FF2B5EF4-FFF2-40B4-BE49-F238E27FC236}">
                <a16:creationId xmlns:a16="http://schemas.microsoft.com/office/drawing/2014/main" id="{447E9333-6514-6646-8F3A-2EAAB453C4ED}"/>
              </a:ext>
            </a:extLst>
          </p:cNvPr>
          <p:cNvSpPr txBox="1">
            <a:spLocks/>
          </p:cNvSpPr>
          <p:nvPr/>
        </p:nvSpPr>
        <p:spPr>
          <a:xfrm>
            <a:off x="328616" y="1644697"/>
            <a:ext cx="1814510" cy="1965278"/>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514350" marR="0" lvl="1" indent="-171450" algn="l" defTabSz="685800" rtl="0" eaLnBrk="1" fontAlgn="auto" latinLnBrk="0" hangingPunct="1">
              <a:lnSpc>
                <a:spcPct val="120000"/>
              </a:lnSpc>
              <a:spcBef>
                <a:spcPts val="375"/>
              </a:spcBef>
              <a:spcAft>
                <a:spcPts val="0"/>
              </a:spcAft>
              <a:buClrTx/>
              <a:buSzPct val="125000"/>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Tw Cen MT" panose="020B0602020104020603"/>
                <a:ea typeface="+mn-ea"/>
                <a:cs typeface="+mn-cs"/>
              </a:rPr>
              <a:t>Rules are meant to kickstart analysis process</a:t>
            </a:r>
            <a:endParaRPr kumimoji="0" lang="en-US" sz="1500" b="1" i="0" u="none" strike="noStrike" kern="1200" cap="none" spc="0" normalizeH="0" baseline="0" noProof="0" dirty="0">
              <a:ln>
                <a:noFill/>
              </a:ln>
              <a:solidFill>
                <a:srgbClr val="FFFF00"/>
              </a:solidFill>
              <a:effectLst/>
              <a:uLnTx/>
              <a:uFillTx/>
              <a:latin typeface="Tw Cen MT" panose="020B0602020104020603"/>
              <a:ea typeface="+mn-ea"/>
              <a:cs typeface="+mn-cs"/>
            </a:endParaRPr>
          </a:p>
          <a:p>
            <a:pPr marL="514350" marR="0" lvl="1" indent="-171450" algn="l" defTabSz="685800" rtl="0" eaLnBrk="1" fontAlgn="auto" latinLnBrk="0" hangingPunct="1">
              <a:lnSpc>
                <a:spcPct val="120000"/>
              </a:lnSpc>
              <a:spcBef>
                <a:spcPts val="375"/>
              </a:spcBef>
              <a:spcAft>
                <a:spcPts val="0"/>
              </a:spcAft>
              <a:buClrTx/>
              <a:buSzPct val="125000"/>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514350" marR="0" lvl="1" indent="-171450" algn="l" defTabSz="685800" rtl="0" eaLnBrk="1" fontAlgn="auto" latinLnBrk="0" hangingPunct="1">
              <a:lnSpc>
                <a:spcPct val="120000"/>
              </a:lnSpc>
              <a:spcBef>
                <a:spcPts val="375"/>
              </a:spcBef>
              <a:spcAft>
                <a:spcPts val="0"/>
              </a:spcAft>
              <a:buClrTx/>
              <a:buSzPct val="125000"/>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8" name="Content Placeholder 2">
            <a:extLst>
              <a:ext uri="{FF2B5EF4-FFF2-40B4-BE49-F238E27FC236}">
                <a16:creationId xmlns:a16="http://schemas.microsoft.com/office/drawing/2014/main" id="{2816A1F1-3445-3140-8CE3-886D1F22904B}"/>
              </a:ext>
            </a:extLst>
          </p:cNvPr>
          <p:cNvSpPr txBox="1">
            <a:spLocks/>
          </p:cNvSpPr>
          <p:nvPr/>
        </p:nvSpPr>
        <p:spPr>
          <a:xfrm>
            <a:off x="5350982" y="3286574"/>
            <a:ext cx="3464402" cy="480862"/>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marR="0" lvl="0" indent="-171450" algn="l" defTabSz="685800" rtl="0" eaLnBrk="1" fontAlgn="auto" latinLnBrk="0" hangingPunct="1">
              <a:lnSpc>
                <a:spcPct val="120000"/>
              </a:lnSpc>
              <a:spcBef>
                <a:spcPts val="750"/>
              </a:spcBef>
              <a:spcAft>
                <a:spcPts val="0"/>
              </a:spcAft>
              <a:buClrTx/>
              <a:buSzPct val="125000"/>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Diagram provides description for threats</a:t>
            </a:r>
            <a:endParaRPr kumimoji="0" lang="en-US" sz="1800" b="1" i="0" u="none" strike="noStrike" kern="1200" cap="none" spc="0" normalizeH="0" baseline="0" noProof="0" dirty="0">
              <a:ln>
                <a:noFill/>
              </a:ln>
              <a:solidFill>
                <a:srgbClr val="FFFF00"/>
              </a:solidFill>
              <a:effectLst/>
              <a:uLnTx/>
              <a:uFillTx/>
              <a:latin typeface="Tw Cen MT" panose="020B0602020104020603"/>
              <a:ea typeface="+mn-ea"/>
              <a:cs typeface="+mn-cs"/>
            </a:endParaRPr>
          </a:p>
        </p:txBody>
      </p:sp>
      <p:sp>
        <p:nvSpPr>
          <p:cNvPr id="9" name="Content Placeholder 2">
            <a:extLst>
              <a:ext uri="{FF2B5EF4-FFF2-40B4-BE49-F238E27FC236}">
                <a16:creationId xmlns:a16="http://schemas.microsoft.com/office/drawing/2014/main" id="{50E468E1-C56D-0D46-BE59-AB3E2177189A}"/>
              </a:ext>
            </a:extLst>
          </p:cNvPr>
          <p:cNvSpPr txBox="1">
            <a:spLocks/>
          </p:cNvSpPr>
          <p:nvPr/>
        </p:nvSpPr>
        <p:spPr>
          <a:xfrm>
            <a:off x="379811" y="4249512"/>
            <a:ext cx="3334939" cy="741760"/>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marR="0" lvl="0" indent="-171450" algn="l" defTabSz="685800" rtl="0" eaLnBrk="1" fontAlgn="auto" latinLnBrk="0" hangingPunct="1">
              <a:lnSpc>
                <a:spcPct val="120000"/>
              </a:lnSpc>
              <a:spcBef>
                <a:spcPts val="750"/>
              </a:spcBef>
              <a:spcAft>
                <a:spcPts val="0"/>
              </a:spcAft>
              <a:buClrTx/>
              <a:buSzPct val="125000"/>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Don’t spend too much time on threats</a:t>
            </a:r>
          </a:p>
          <a:p>
            <a:pPr marL="171450" marR="0" lvl="0" indent="-171450" algn="l" defTabSz="685800" rtl="0" eaLnBrk="1" fontAlgn="auto" latinLnBrk="0" hangingPunct="1">
              <a:lnSpc>
                <a:spcPct val="120000"/>
              </a:lnSpc>
              <a:spcBef>
                <a:spcPts val="750"/>
              </a:spcBef>
              <a:spcAft>
                <a:spcPts val="0"/>
              </a:spcAft>
              <a:buClrTx/>
              <a:buSzPct val="125000"/>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Our job is to sort out </a:t>
            </a:r>
            <a:r>
              <a:rPr kumimoji="0" lang="en-US" sz="1800" b="1" i="0" u="sng" strike="noStrike" kern="1200" cap="none" spc="0" normalizeH="0" baseline="0" noProof="0" dirty="0">
                <a:ln>
                  <a:noFill/>
                </a:ln>
                <a:solidFill>
                  <a:prstClr val="white"/>
                </a:solidFill>
                <a:effectLst/>
                <a:uLnTx/>
                <a:uFillTx/>
                <a:latin typeface="Tw Cen MT" panose="020B0602020104020603"/>
                <a:ea typeface="+mn-ea"/>
                <a:cs typeface="+mn-cs"/>
              </a:rPr>
              <a:t>MITIGATIONS!!!</a:t>
            </a:r>
          </a:p>
        </p:txBody>
      </p:sp>
      <p:sp>
        <p:nvSpPr>
          <p:cNvPr id="10" name="Content Placeholder 2">
            <a:extLst>
              <a:ext uri="{FF2B5EF4-FFF2-40B4-BE49-F238E27FC236}">
                <a16:creationId xmlns:a16="http://schemas.microsoft.com/office/drawing/2014/main" id="{8E2F56DB-DBAB-5D4D-8FC8-38FEAB6DFE0B}"/>
              </a:ext>
            </a:extLst>
          </p:cNvPr>
          <p:cNvSpPr txBox="1">
            <a:spLocks/>
          </p:cNvSpPr>
          <p:nvPr/>
        </p:nvSpPr>
        <p:spPr>
          <a:xfrm>
            <a:off x="6203999" y="1439128"/>
            <a:ext cx="1814510" cy="1472234"/>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514350" marR="0" lvl="1" indent="-171450" algn="l" defTabSz="685800" rtl="0" eaLnBrk="1" fontAlgn="auto" latinLnBrk="0" hangingPunct="1">
              <a:lnSpc>
                <a:spcPct val="120000"/>
              </a:lnSpc>
              <a:spcBef>
                <a:spcPts val="375"/>
              </a:spcBef>
              <a:spcAft>
                <a:spcPts val="0"/>
              </a:spcAft>
              <a:buClrTx/>
              <a:buSzPct val="125000"/>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Tw Cen MT" panose="020B0602020104020603"/>
                <a:ea typeface="+mn-ea"/>
                <a:cs typeface="+mn-cs"/>
              </a:rPr>
              <a:t>Use shorthand – letters of the STRIDE mnemonic</a:t>
            </a:r>
          </a:p>
          <a:p>
            <a:pPr marL="514350" marR="0" lvl="1" indent="-171450" algn="l" defTabSz="685800" rtl="0" eaLnBrk="1" fontAlgn="auto" latinLnBrk="0" hangingPunct="1">
              <a:lnSpc>
                <a:spcPct val="120000"/>
              </a:lnSpc>
              <a:spcBef>
                <a:spcPts val="375"/>
              </a:spcBef>
              <a:spcAft>
                <a:spcPts val="0"/>
              </a:spcAft>
              <a:buClrTx/>
              <a:buSzPct val="125000"/>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32259982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idx="4294967295"/>
          </p:nvPr>
        </p:nvSpPr>
        <p:spPr>
          <a:xfrm>
            <a:off x="1115616" y="463550"/>
            <a:ext cx="6313884" cy="1109663"/>
          </a:xfrm>
          <a:prstGeom prst="rect">
            <a:avLst/>
          </a:prstGeom>
        </p:spPr>
        <p:txBody>
          <a:bodyPr/>
          <a:lstStyle/>
          <a:p>
            <a:r>
              <a:rPr lang="en-US" dirty="0">
                <a:solidFill>
                  <a:schemeClr val="bg1"/>
                </a:solidFill>
              </a:rPr>
              <a:t>Threats</a:t>
            </a:r>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4294967295"/>
          </p:nvPr>
        </p:nvPicPr>
        <p:blipFill>
          <a:blip r:embed="rId2">
            <a:extLst>
              <a:ext uri="{96DAC541-7B7A-43D3-8B79-37D633B846F1}">
                <asvg:svgBlip xmlns:asvg="http://schemas.microsoft.com/office/drawing/2016/SVG/main" r:embed="rId3"/>
              </a:ext>
            </a:extLst>
          </a:blip>
          <a:stretch>
            <a:fillRect/>
          </a:stretch>
        </p:blipFill>
        <p:spPr>
          <a:xfrm>
            <a:off x="2411760" y="1800225"/>
            <a:ext cx="4286250" cy="2428875"/>
          </a:xfrm>
          <a:prstGeom prst="rect">
            <a:avLst/>
          </a:prstGeom>
        </p:spPr>
      </p:pic>
      <p:sp>
        <p:nvSpPr>
          <p:cNvPr id="4" name="Block Arc 3">
            <a:extLst>
              <a:ext uri="{FF2B5EF4-FFF2-40B4-BE49-F238E27FC236}">
                <a16:creationId xmlns:a16="http://schemas.microsoft.com/office/drawing/2014/main" id="{181A84B7-C556-CE4F-9C48-96BC528B543F}"/>
              </a:ext>
            </a:extLst>
          </p:cNvPr>
          <p:cNvSpPr/>
          <p:nvPr/>
        </p:nvSpPr>
        <p:spPr>
          <a:xfrm rot="5072564">
            <a:off x="2427685" y="1800821"/>
            <a:ext cx="2363390" cy="2428875"/>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3" name="Oval 2">
            <a:extLst>
              <a:ext uri="{FF2B5EF4-FFF2-40B4-BE49-F238E27FC236}">
                <a16:creationId xmlns:a16="http://schemas.microsoft.com/office/drawing/2014/main" id="{D65AA35D-514B-CD48-B39D-20BEE8A89BAF}"/>
              </a:ext>
            </a:extLst>
          </p:cNvPr>
          <p:cNvSpPr/>
          <p:nvPr/>
        </p:nvSpPr>
        <p:spPr>
          <a:xfrm>
            <a:off x="4570810" y="2072581"/>
            <a:ext cx="1858566" cy="1861244"/>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7" name="Content Placeholder 2">
            <a:extLst>
              <a:ext uri="{FF2B5EF4-FFF2-40B4-BE49-F238E27FC236}">
                <a16:creationId xmlns:a16="http://schemas.microsoft.com/office/drawing/2014/main" id="{E5D19D5C-BDC5-8948-9D43-35670F5D7D21}"/>
              </a:ext>
            </a:extLst>
          </p:cNvPr>
          <p:cNvSpPr txBox="1">
            <a:spLocks/>
          </p:cNvSpPr>
          <p:nvPr/>
        </p:nvSpPr>
        <p:spPr>
          <a:xfrm>
            <a:off x="5292080" y="2200870"/>
            <a:ext cx="3390505" cy="741760"/>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Generate automated test cases for test-driven development</a:t>
            </a:r>
          </a:p>
        </p:txBody>
      </p:sp>
      <p:sp>
        <p:nvSpPr>
          <p:cNvPr id="8" name="Content Placeholder 2">
            <a:extLst>
              <a:ext uri="{FF2B5EF4-FFF2-40B4-BE49-F238E27FC236}">
                <a16:creationId xmlns:a16="http://schemas.microsoft.com/office/drawing/2014/main" id="{D4EC95A8-03C8-324D-A2EB-7760B652C5E7}"/>
              </a:ext>
            </a:extLst>
          </p:cNvPr>
          <p:cNvSpPr txBox="1">
            <a:spLocks/>
          </p:cNvSpPr>
          <p:nvPr/>
        </p:nvSpPr>
        <p:spPr>
          <a:xfrm>
            <a:off x="323528" y="1736587"/>
            <a:ext cx="3334939" cy="741760"/>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Team can send this output to risk register/threat </a:t>
            </a:r>
            <a:r>
              <a:rPr lang="en-US" sz="1800" dirty="0" err="1">
                <a:solidFill>
                  <a:prstClr val="white"/>
                </a:solidFill>
                <a:latin typeface="Tw Cen MT" panose="020B0602020104020603"/>
              </a:rPr>
              <a:t>db</a:t>
            </a:r>
            <a:r>
              <a:rPr lang="en-US" sz="1800" dirty="0">
                <a:solidFill>
                  <a:prstClr val="white"/>
                </a:solidFill>
                <a:latin typeface="Tw Cen MT" panose="020B0602020104020603"/>
              </a:rPr>
              <a:t> (e.g. Jira)</a:t>
            </a:r>
          </a:p>
        </p:txBody>
      </p:sp>
    </p:spTree>
    <p:extLst>
      <p:ext uri="{BB962C8B-B14F-4D97-AF65-F5344CB8AC3E}">
        <p14:creationId xmlns:p14="http://schemas.microsoft.com/office/powerpoint/2010/main" val="1822025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idx="4294967295"/>
          </p:nvPr>
        </p:nvSpPr>
        <p:spPr>
          <a:xfrm>
            <a:off x="488442" y="359568"/>
            <a:ext cx="6241876" cy="1109663"/>
          </a:xfrm>
          <a:prstGeom prst="rect">
            <a:avLst/>
          </a:prstGeom>
        </p:spPr>
        <p:txBody>
          <a:bodyPr/>
          <a:lstStyle/>
          <a:p>
            <a:r>
              <a:rPr lang="en-US" dirty="0">
                <a:solidFill>
                  <a:schemeClr val="bg1"/>
                </a:solidFill>
              </a:rPr>
              <a:t>Mitigations</a:t>
            </a:r>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4294967295"/>
          </p:nvPr>
        </p:nvPicPr>
        <p:blipFill>
          <a:blip r:embed="rId2">
            <a:extLst>
              <a:ext uri="{96DAC541-7B7A-43D3-8B79-37D633B846F1}">
                <asvg:svgBlip xmlns:asvg="http://schemas.microsoft.com/office/drawing/2016/SVG/main" r:embed="rId3"/>
              </a:ext>
            </a:extLst>
          </a:blip>
          <a:stretch>
            <a:fillRect/>
          </a:stretch>
        </p:blipFill>
        <p:spPr>
          <a:xfrm>
            <a:off x="2411760" y="1800225"/>
            <a:ext cx="4286250" cy="2428875"/>
          </a:xfrm>
          <a:prstGeom prst="rect">
            <a:avLst/>
          </a:prstGeom>
        </p:spPr>
      </p:pic>
      <p:sp>
        <p:nvSpPr>
          <p:cNvPr id="4" name="Block Arc 3">
            <a:extLst>
              <a:ext uri="{FF2B5EF4-FFF2-40B4-BE49-F238E27FC236}">
                <a16:creationId xmlns:a16="http://schemas.microsoft.com/office/drawing/2014/main" id="{181A84B7-C556-CE4F-9C48-96BC528B543F}"/>
              </a:ext>
            </a:extLst>
          </p:cNvPr>
          <p:cNvSpPr/>
          <p:nvPr/>
        </p:nvSpPr>
        <p:spPr>
          <a:xfrm rot="5072564">
            <a:off x="2427685" y="1800821"/>
            <a:ext cx="2363390" cy="2428875"/>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3" name="Oval 2">
            <a:extLst>
              <a:ext uri="{FF2B5EF4-FFF2-40B4-BE49-F238E27FC236}">
                <a16:creationId xmlns:a16="http://schemas.microsoft.com/office/drawing/2014/main" id="{D65AA35D-514B-CD48-B39D-20BEE8A89BAF}"/>
              </a:ext>
            </a:extLst>
          </p:cNvPr>
          <p:cNvSpPr/>
          <p:nvPr/>
        </p:nvSpPr>
        <p:spPr>
          <a:xfrm>
            <a:off x="4570810" y="2072581"/>
            <a:ext cx="1858566" cy="1861244"/>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7" name="Content Placeholder 2">
            <a:extLst>
              <a:ext uri="{FF2B5EF4-FFF2-40B4-BE49-F238E27FC236}">
                <a16:creationId xmlns:a16="http://schemas.microsoft.com/office/drawing/2014/main" id="{E5D19D5C-BDC5-8948-9D43-35670F5D7D21}"/>
              </a:ext>
            </a:extLst>
          </p:cNvPr>
          <p:cNvSpPr txBox="1">
            <a:spLocks/>
          </p:cNvSpPr>
          <p:nvPr/>
        </p:nvSpPr>
        <p:spPr>
          <a:xfrm>
            <a:off x="5216626" y="3069983"/>
            <a:ext cx="3086897" cy="741760"/>
          </a:xfrm>
          <a:prstGeom prst="rect">
            <a:avLst/>
          </a:prstGeom>
        </p:spPr>
        <p:txBody>
          <a:bodyPr vert="horz" lIns="68580" tIns="34290" rIns="68580" bIns="3429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Team triages on calculated Risk</a:t>
            </a:r>
          </a:p>
          <a:p>
            <a:pPr marL="171450" indent="-171450" defTabSz="685800">
              <a:spcBef>
                <a:spcPts val="750"/>
              </a:spcBef>
            </a:pPr>
            <a:r>
              <a:rPr lang="en-US" sz="1800" dirty="0">
                <a:solidFill>
                  <a:prstClr val="white"/>
                </a:solidFill>
                <a:latin typeface="Tw Cen MT" panose="020B0602020104020603"/>
              </a:rPr>
              <a:t>T-shirt-size on calculated Risk</a:t>
            </a:r>
          </a:p>
        </p:txBody>
      </p:sp>
      <p:sp>
        <p:nvSpPr>
          <p:cNvPr id="8" name="Content Placeholder 2">
            <a:extLst>
              <a:ext uri="{FF2B5EF4-FFF2-40B4-BE49-F238E27FC236}">
                <a16:creationId xmlns:a16="http://schemas.microsoft.com/office/drawing/2014/main" id="{D4EC95A8-03C8-324D-A2EB-7760B652C5E7}"/>
              </a:ext>
            </a:extLst>
          </p:cNvPr>
          <p:cNvSpPr txBox="1">
            <a:spLocks/>
          </p:cNvSpPr>
          <p:nvPr/>
        </p:nvSpPr>
        <p:spPr>
          <a:xfrm>
            <a:off x="458685" y="1916642"/>
            <a:ext cx="3334939" cy="741760"/>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Send this output to sprint backlog (e.g. Jira)</a:t>
            </a:r>
          </a:p>
        </p:txBody>
      </p:sp>
      <p:sp>
        <p:nvSpPr>
          <p:cNvPr id="9" name="Content Placeholder 2">
            <a:extLst>
              <a:ext uri="{FF2B5EF4-FFF2-40B4-BE49-F238E27FC236}">
                <a16:creationId xmlns:a16="http://schemas.microsoft.com/office/drawing/2014/main" id="{C62D5CCC-1486-4F29-855B-36512EE06014}"/>
              </a:ext>
            </a:extLst>
          </p:cNvPr>
          <p:cNvSpPr txBox="1">
            <a:spLocks/>
          </p:cNvSpPr>
          <p:nvPr/>
        </p:nvSpPr>
        <p:spPr>
          <a:xfrm>
            <a:off x="5149699" y="1227173"/>
            <a:ext cx="1642850" cy="1525747"/>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Write full description of mitigations</a:t>
            </a:r>
          </a:p>
        </p:txBody>
      </p:sp>
    </p:spTree>
    <p:extLst>
      <p:ext uri="{BB962C8B-B14F-4D97-AF65-F5344CB8AC3E}">
        <p14:creationId xmlns:p14="http://schemas.microsoft.com/office/powerpoint/2010/main" val="607498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B2148-2673-DA4E-B827-49AEDE57E0E4}"/>
              </a:ext>
            </a:extLst>
          </p:cNvPr>
          <p:cNvSpPr>
            <a:spLocks noGrp="1"/>
          </p:cNvSpPr>
          <p:nvPr>
            <p:ph type="title"/>
          </p:nvPr>
        </p:nvSpPr>
        <p:spPr>
          <a:xfrm>
            <a:off x="780343" y="481576"/>
            <a:ext cx="2773115" cy="1108928"/>
          </a:xfrm>
        </p:spPr>
        <p:txBody>
          <a:bodyPr/>
          <a:lstStyle/>
          <a:p>
            <a:r>
              <a:rPr lang="en-US" dirty="0"/>
              <a:t>Started with…</a:t>
            </a:r>
          </a:p>
        </p:txBody>
      </p:sp>
      <p:sp>
        <p:nvSpPr>
          <p:cNvPr id="3" name="Content Placeholder 2">
            <a:extLst>
              <a:ext uri="{FF2B5EF4-FFF2-40B4-BE49-F238E27FC236}">
                <a16:creationId xmlns:a16="http://schemas.microsoft.com/office/drawing/2014/main" id="{18BF793D-533B-7E47-B824-4E829A600420}"/>
              </a:ext>
            </a:extLst>
          </p:cNvPr>
          <p:cNvSpPr>
            <a:spLocks noGrp="1"/>
          </p:cNvSpPr>
          <p:nvPr>
            <p:ph idx="1"/>
          </p:nvPr>
        </p:nvSpPr>
        <p:spPr>
          <a:xfrm>
            <a:off x="856060" y="1687115"/>
            <a:ext cx="2451407" cy="2656286"/>
          </a:xfrm>
        </p:spPr>
        <p:txBody>
          <a:bodyPr/>
          <a:lstStyle/>
          <a:p>
            <a:r>
              <a:rPr lang="en-US" dirty="0"/>
              <a:t>Microsoft in 2002, jumped into </a:t>
            </a:r>
            <a:r>
              <a:rPr lang="en-US" dirty="0" err="1"/>
              <a:t>appSec</a:t>
            </a:r>
            <a:r>
              <a:rPr lang="en-US" dirty="0"/>
              <a:t> right away</a:t>
            </a:r>
          </a:p>
          <a:p>
            <a:endParaRPr lang="en-US" dirty="0"/>
          </a:p>
        </p:txBody>
      </p:sp>
      <p:pic>
        <p:nvPicPr>
          <p:cNvPr id="4" name="Picture 3">
            <a:extLst>
              <a:ext uri="{FF2B5EF4-FFF2-40B4-BE49-F238E27FC236}">
                <a16:creationId xmlns:a16="http://schemas.microsoft.com/office/drawing/2014/main" id="{6C8B2279-4391-8C4B-8EA6-9BCAB7E4FEE8}"/>
              </a:ext>
            </a:extLst>
          </p:cNvPr>
          <p:cNvPicPr>
            <a:picLocks noChangeAspect="1"/>
          </p:cNvPicPr>
          <p:nvPr/>
        </p:nvPicPr>
        <p:blipFill>
          <a:blip r:embed="rId2"/>
          <a:stretch>
            <a:fillRect/>
          </a:stretch>
        </p:blipFill>
        <p:spPr>
          <a:xfrm>
            <a:off x="2572156" y="1120202"/>
            <a:ext cx="3819525" cy="3933825"/>
          </a:xfrm>
          <a:prstGeom prst="rect">
            <a:avLst/>
          </a:prstGeom>
        </p:spPr>
      </p:pic>
      <p:sp>
        <p:nvSpPr>
          <p:cNvPr id="5" name="Title 1">
            <a:extLst>
              <a:ext uri="{FF2B5EF4-FFF2-40B4-BE49-F238E27FC236}">
                <a16:creationId xmlns:a16="http://schemas.microsoft.com/office/drawing/2014/main" id="{4A107E86-B7D2-E644-B7C3-6917A278087F}"/>
              </a:ext>
            </a:extLst>
          </p:cNvPr>
          <p:cNvSpPr txBox="1">
            <a:spLocks/>
          </p:cNvSpPr>
          <p:nvPr/>
        </p:nvSpPr>
        <p:spPr>
          <a:xfrm>
            <a:off x="6145690" y="2017286"/>
            <a:ext cx="2443236" cy="110892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700" dirty="0"/>
              <a:t>Developed a…</a:t>
            </a:r>
          </a:p>
        </p:txBody>
      </p:sp>
      <p:sp>
        <p:nvSpPr>
          <p:cNvPr id="6" name="Content Placeholder 2">
            <a:extLst>
              <a:ext uri="{FF2B5EF4-FFF2-40B4-BE49-F238E27FC236}">
                <a16:creationId xmlns:a16="http://schemas.microsoft.com/office/drawing/2014/main" id="{20853FD3-BDE5-FB4A-8B7E-78788D7A5E08}"/>
              </a:ext>
            </a:extLst>
          </p:cNvPr>
          <p:cNvSpPr txBox="1">
            <a:spLocks/>
          </p:cNvSpPr>
          <p:nvPr/>
        </p:nvSpPr>
        <p:spPr>
          <a:xfrm>
            <a:off x="6145690" y="3270500"/>
            <a:ext cx="2451407" cy="1625591"/>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1800" dirty="0"/>
              <a:t>SDL for customers using Agile in 2004 at Microsoft UK</a:t>
            </a:r>
          </a:p>
          <a:p>
            <a:endParaRPr lang="en-US" sz="1800" dirty="0"/>
          </a:p>
        </p:txBody>
      </p:sp>
    </p:spTree>
    <p:extLst>
      <p:ext uri="{BB962C8B-B14F-4D97-AF65-F5344CB8AC3E}">
        <p14:creationId xmlns:p14="http://schemas.microsoft.com/office/powerpoint/2010/main" val="5372990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857251" y="131482"/>
            <a:ext cx="7429499" cy="1108928"/>
          </a:xfrm>
        </p:spPr>
        <p:txBody>
          <a:bodyPr>
            <a:noAutofit/>
          </a:bodyPr>
          <a:lstStyle/>
          <a:p>
            <a:pPr algn="ctr"/>
            <a:r>
              <a:rPr lang="en-US" sz="2800" b="1" dirty="0"/>
              <a:t>Example of TAMPERING flow mitigations</a:t>
            </a:r>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1626067" y="2078409"/>
            <a:ext cx="796413" cy="42032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1990121" y="2703632"/>
            <a:ext cx="2123268" cy="374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054494" y="1470249"/>
            <a:ext cx="1279367" cy="62442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3679191" y="2493764"/>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UPLOADER</a:t>
            </a:r>
            <a:endParaRPr lang="en-US" sz="75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378179" y="3030793"/>
            <a:ext cx="796413" cy="42032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3</a:t>
            </a:r>
            <a:r>
              <a:rPr lang="en-US" sz="1350" baseline="30000" dirty="0">
                <a:solidFill>
                  <a:schemeClr val="bg1"/>
                </a:solidFill>
              </a:rPr>
              <a:t>rd</a:t>
            </a:r>
            <a:r>
              <a:rPr lang="en-US" sz="1350"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061" y="1851422"/>
            <a:ext cx="796413" cy="796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0362" y="3479988"/>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3522113" y="4262050"/>
            <a:ext cx="1257204" cy="300082"/>
          </a:xfrm>
          <a:prstGeom prst="rect">
            <a:avLst/>
          </a:prstGeom>
        </p:spPr>
        <p:txBody>
          <a:bodyPr wrap="none">
            <a:spAutoFit/>
          </a:bodyPr>
          <a:lstStyle/>
          <a:p>
            <a:r>
              <a:rPr lang="en-US" sz="1350"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154370" y="2289530"/>
            <a:ext cx="471697"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2422480" y="2330839"/>
            <a:ext cx="427593"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120864" y="3240957"/>
            <a:ext cx="1743590" cy="97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4123723" y="3245837"/>
            <a:ext cx="0" cy="343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5016532" y="253093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PARSING</a:t>
            </a:r>
            <a:endParaRPr lang="en-US" sz="75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7260040" y="326360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ANALYSIS</a:t>
            </a:r>
            <a:endParaRPr lang="en-US" sz="75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6130241" y="3031016"/>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DATA PROCESS</a:t>
            </a:r>
            <a:endParaRPr lang="en-US" sz="75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3668801" y="147814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DOWN</a:t>
            </a:r>
          </a:p>
          <a:p>
            <a:pPr algn="ctr"/>
            <a:r>
              <a:rPr lang="en-US" sz="825" dirty="0">
                <a:solidFill>
                  <a:schemeClr val="bg1"/>
                </a:solidFill>
              </a:rPr>
              <a:t>LOADER</a:t>
            </a:r>
            <a:endParaRPr lang="en-US" sz="75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4441251" y="1988170"/>
            <a:ext cx="2645156" cy="61879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5893250" y="2078410"/>
            <a:ext cx="1366790" cy="783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6783926" y="2094673"/>
            <a:ext cx="910252" cy="1006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7706444" y="2094673"/>
            <a:ext cx="426279" cy="11689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4412945" y="3190731"/>
            <a:ext cx="734336" cy="49970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4467084" y="3417518"/>
            <a:ext cx="1663157" cy="40583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4467083" y="3923401"/>
            <a:ext cx="2923706" cy="5129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3239058" y="2880266"/>
            <a:ext cx="440134" cy="10669"/>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77618" y="425136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5687850" y="4580584"/>
            <a:ext cx="1320041" cy="300082"/>
          </a:xfrm>
          <a:prstGeom prst="rect">
            <a:avLst/>
          </a:prstGeom>
        </p:spPr>
        <p:txBody>
          <a:bodyPr wrap="none">
            <a:spAutoFit/>
          </a:bodyPr>
          <a:lstStyle/>
          <a:p>
            <a:r>
              <a:rPr lang="en-US" sz="1350"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7390789" y="4036604"/>
            <a:ext cx="315656" cy="36394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3239058" y="1864643"/>
            <a:ext cx="429743" cy="36455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5146271" y="2025338"/>
            <a:ext cx="316666" cy="50559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02910" y="133861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5456745" y="1420496"/>
            <a:ext cx="1197892" cy="300082"/>
          </a:xfrm>
          <a:prstGeom prst="rect">
            <a:avLst/>
          </a:prstGeom>
        </p:spPr>
        <p:txBody>
          <a:bodyPr wrap="none">
            <a:spAutoFit/>
          </a:bodyPr>
          <a:lstStyle/>
          <a:p>
            <a:r>
              <a:rPr lang="en-US" sz="1350"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4572000" y="1681977"/>
            <a:ext cx="230910" cy="3489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5391421" y="1932211"/>
            <a:ext cx="944945" cy="111256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5489631" y="1681977"/>
            <a:ext cx="1901158" cy="16948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970966" y="179554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956864" y="284522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5195503" y="1224081"/>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3668801" y="3917837"/>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7507176" y="4680535"/>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3073783" y="1630720"/>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44" name="Oval 43">
            <a:extLst>
              <a:ext uri="{FF2B5EF4-FFF2-40B4-BE49-F238E27FC236}">
                <a16:creationId xmlns:a16="http://schemas.microsoft.com/office/drawing/2014/main" id="{22F48C9B-32B6-4E94-B236-66B93C94A024}"/>
              </a:ext>
            </a:extLst>
          </p:cNvPr>
          <p:cNvSpPr/>
          <p:nvPr/>
        </p:nvSpPr>
        <p:spPr>
          <a:xfrm>
            <a:off x="4036308" y="2414960"/>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2</a:t>
            </a:r>
          </a:p>
        </p:txBody>
      </p:sp>
      <p:sp>
        <p:nvSpPr>
          <p:cNvPr id="47" name="Oval 46">
            <a:extLst>
              <a:ext uri="{FF2B5EF4-FFF2-40B4-BE49-F238E27FC236}">
                <a16:creationId xmlns:a16="http://schemas.microsoft.com/office/drawing/2014/main" id="{BCB335E2-AF94-4081-862F-462220CB7880}"/>
              </a:ext>
            </a:extLst>
          </p:cNvPr>
          <p:cNvSpPr/>
          <p:nvPr/>
        </p:nvSpPr>
        <p:spPr>
          <a:xfrm>
            <a:off x="4160975" y="1379528"/>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2" name="Oval 51">
            <a:extLst>
              <a:ext uri="{FF2B5EF4-FFF2-40B4-BE49-F238E27FC236}">
                <a16:creationId xmlns:a16="http://schemas.microsoft.com/office/drawing/2014/main" id="{EEB741CB-BC97-46CF-8EFF-8E7279FCCA7F}"/>
              </a:ext>
            </a:extLst>
          </p:cNvPr>
          <p:cNvSpPr/>
          <p:nvPr/>
        </p:nvSpPr>
        <p:spPr>
          <a:xfrm>
            <a:off x="6798875" y="3162895"/>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55" name="Oval 54">
            <a:extLst>
              <a:ext uri="{FF2B5EF4-FFF2-40B4-BE49-F238E27FC236}">
                <a16:creationId xmlns:a16="http://schemas.microsoft.com/office/drawing/2014/main" id="{67B4D959-B865-44C5-ADF2-F803803085F1}"/>
              </a:ext>
            </a:extLst>
          </p:cNvPr>
          <p:cNvSpPr/>
          <p:nvPr/>
        </p:nvSpPr>
        <p:spPr>
          <a:xfrm>
            <a:off x="7940237" y="3265118"/>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7" name="Oval 56">
            <a:extLst>
              <a:ext uri="{FF2B5EF4-FFF2-40B4-BE49-F238E27FC236}">
                <a16:creationId xmlns:a16="http://schemas.microsoft.com/office/drawing/2014/main" id="{A49D23D4-EC04-4969-9916-806E01F58278}"/>
              </a:ext>
            </a:extLst>
          </p:cNvPr>
          <p:cNvSpPr/>
          <p:nvPr/>
        </p:nvSpPr>
        <p:spPr>
          <a:xfrm>
            <a:off x="7861673" y="136285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5</a:t>
            </a:r>
          </a:p>
        </p:txBody>
      </p:sp>
      <p:sp>
        <p:nvSpPr>
          <p:cNvPr id="59" name="Oval 58">
            <a:extLst>
              <a:ext uri="{FF2B5EF4-FFF2-40B4-BE49-F238E27FC236}">
                <a16:creationId xmlns:a16="http://schemas.microsoft.com/office/drawing/2014/main" id="{3107D2EE-8E31-4896-8B96-61D4AD8C9109}"/>
              </a:ext>
            </a:extLst>
          </p:cNvPr>
          <p:cNvSpPr/>
          <p:nvPr/>
        </p:nvSpPr>
        <p:spPr>
          <a:xfrm>
            <a:off x="5515100" y="2532073"/>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64" name="Oval 63">
            <a:extLst>
              <a:ext uri="{FF2B5EF4-FFF2-40B4-BE49-F238E27FC236}">
                <a16:creationId xmlns:a16="http://schemas.microsoft.com/office/drawing/2014/main" id="{B0770682-87F6-4381-A774-870A00654DDA}"/>
              </a:ext>
            </a:extLst>
          </p:cNvPr>
          <p:cNvSpPr/>
          <p:nvPr/>
        </p:nvSpPr>
        <p:spPr>
          <a:xfrm>
            <a:off x="2229761" y="1884929"/>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65" name="Rounded Rectangle 17">
            <a:extLst>
              <a:ext uri="{FF2B5EF4-FFF2-40B4-BE49-F238E27FC236}">
                <a16:creationId xmlns:a16="http://schemas.microsoft.com/office/drawing/2014/main" id="{78C90F60-5AD9-4B54-83F2-2257D1EB440F}"/>
              </a:ext>
            </a:extLst>
          </p:cNvPr>
          <p:cNvSpPr/>
          <p:nvPr/>
        </p:nvSpPr>
        <p:spPr>
          <a:xfrm>
            <a:off x="1472975" y="3078519"/>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1" name="Rounded Rectangle 17">
            <a:extLst>
              <a:ext uri="{FF2B5EF4-FFF2-40B4-BE49-F238E27FC236}">
                <a16:creationId xmlns:a16="http://schemas.microsoft.com/office/drawing/2014/main" id="{62BFF189-BF50-4DFB-BFB3-F7D5A29B0AC2}"/>
              </a:ext>
            </a:extLst>
          </p:cNvPr>
          <p:cNvSpPr/>
          <p:nvPr/>
        </p:nvSpPr>
        <p:spPr>
          <a:xfrm rot="16200000">
            <a:off x="1103076" y="172858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2" name="Rounded Rectangle 17">
            <a:extLst>
              <a:ext uri="{FF2B5EF4-FFF2-40B4-BE49-F238E27FC236}">
                <a16:creationId xmlns:a16="http://schemas.microsoft.com/office/drawing/2014/main" id="{2B039B0E-6E3E-4C62-9850-38B43574EA6B}"/>
              </a:ext>
            </a:extLst>
          </p:cNvPr>
          <p:cNvSpPr/>
          <p:nvPr/>
        </p:nvSpPr>
        <p:spPr>
          <a:xfrm rot="16200000">
            <a:off x="3120001" y="1948686"/>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3" name="Rounded Rectangle 17">
            <a:extLst>
              <a:ext uri="{FF2B5EF4-FFF2-40B4-BE49-F238E27FC236}">
                <a16:creationId xmlns:a16="http://schemas.microsoft.com/office/drawing/2014/main" id="{14133345-6BEE-45C0-8CE7-333217D0005A}"/>
              </a:ext>
            </a:extLst>
          </p:cNvPr>
          <p:cNvSpPr/>
          <p:nvPr/>
        </p:nvSpPr>
        <p:spPr>
          <a:xfrm rot="16200000">
            <a:off x="4333142" y="1671388"/>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4" name="Rounded Rectangle 17">
            <a:extLst>
              <a:ext uri="{FF2B5EF4-FFF2-40B4-BE49-F238E27FC236}">
                <a16:creationId xmlns:a16="http://schemas.microsoft.com/office/drawing/2014/main" id="{99CA191A-0946-42C1-B85E-7C4774A822A9}"/>
              </a:ext>
            </a:extLst>
          </p:cNvPr>
          <p:cNvSpPr/>
          <p:nvPr/>
        </p:nvSpPr>
        <p:spPr>
          <a:xfrm rot="16200000">
            <a:off x="3073286" y="271800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5" name="Rounded Rectangle 17">
            <a:extLst>
              <a:ext uri="{FF2B5EF4-FFF2-40B4-BE49-F238E27FC236}">
                <a16:creationId xmlns:a16="http://schemas.microsoft.com/office/drawing/2014/main" id="{77E980DE-71AD-4838-B38C-4AB9587C7DF1}"/>
              </a:ext>
            </a:extLst>
          </p:cNvPr>
          <p:cNvSpPr/>
          <p:nvPr/>
        </p:nvSpPr>
        <p:spPr>
          <a:xfrm>
            <a:off x="6181065" y="184381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7" name="Rounded Rectangle 17">
            <a:extLst>
              <a:ext uri="{FF2B5EF4-FFF2-40B4-BE49-F238E27FC236}">
                <a16:creationId xmlns:a16="http://schemas.microsoft.com/office/drawing/2014/main" id="{EC76E150-5336-47BB-8D74-94647B1F3B5D}"/>
              </a:ext>
            </a:extLst>
          </p:cNvPr>
          <p:cNvSpPr/>
          <p:nvPr/>
        </p:nvSpPr>
        <p:spPr>
          <a:xfrm>
            <a:off x="7514662" y="2726063"/>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90" name="Rounded Rectangle 17">
            <a:extLst>
              <a:ext uri="{FF2B5EF4-FFF2-40B4-BE49-F238E27FC236}">
                <a16:creationId xmlns:a16="http://schemas.microsoft.com/office/drawing/2014/main" id="{C53E851A-85D7-43DB-B517-E867C702A42C}"/>
              </a:ext>
            </a:extLst>
          </p:cNvPr>
          <p:cNvSpPr/>
          <p:nvPr/>
        </p:nvSpPr>
        <p:spPr>
          <a:xfrm rot="19906754">
            <a:off x="5188412" y="194125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91" name="Rounded Rectangle 17">
            <a:extLst>
              <a:ext uri="{FF2B5EF4-FFF2-40B4-BE49-F238E27FC236}">
                <a16:creationId xmlns:a16="http://schemas.microsoft.com/office/drawing/2014/main" id="{5BDF9B5E-2DBB-4028-81C0-D6F151824D8E}"/>
              </a:ext>
            </a:extLst>
          </p:cNvPr>
          <p:cNvSpPr/>
          <p:nvPr/>
        </p:nvSpPr>
        <p:spPr>
          <a:xfrm rot="16200000">
            <a:off x="4369352" y="3579104"/>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73" name="Rounded Rectangle 23">
            <a:extLst>
              <a:ext uri="{FF2B5EF4-FFF2-40B4-BE49-F238E27FC236}">
                <a16:creationId xmlns:a16="http://schemas.microsoft.com/office/drawing/2014/main" id="{0D56A4F9-19A2-4C8C-97F1-51CD29E7F1BF}"/>
              </a:ext>
            </a:extLst>
          </p:cNvPr>
          <p:cNvSpPr/>
          <p:nvPr/>
        </p:nvSpPr>
        <p:spPr>
          <a:xfrm>
            <a:off x="992480" y="4204884"/>
            <a:ext cx="1562724" cy="29440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TLS, CONSTRAIN</a:t>
            </a:r>
          </a:p>
        </p:txBody>
      </p:sp>
    </p:spTree>
    <p:extLst>
      <p:ext uri="{BB962C8B-B14F-4D97-AF65-F5344CB8AC3E}">
        <p14:creationId xmlns:p14="http://schemas.microsoft.com/office/powerpoint/2010/main" val="27051534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idx="4294967295"/>
          </p:nvPr>
        </p:nvSpPr>
        <p:spPr>
          <a:xfrm>
            <a:off x="0" y="463550"/>
            <a:ext cx="7956376" cy="1109663"/>
          </a:xfrm>
          <a:prstGeom prst="rect">
            <a:avLst/>
          </a:prstGeom>
        </p:spPr>
        <p:txBody>
          <a:bodyPr/>
          <a:lstStyle/>
          <a:p>
            <a:r>
              <a:rPr lang="en-US" sz="3200" dirty="0">
                <a:solidFill>
                  <a:schemeClr val="bg1"/>
                </a:solidFill>
              </a:rPr>
              <a:t>SEND THREAT MODEL INFORMATION TO PIPELINE</a:t>
            </a:r>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4294967295"/>
          </p:nvPr>
        </p:nvPicPr>
        <p:blipFill>
          <a:blip r:embed="rId3">
            <a:extLst>
              <a:ext uri="{96DAC541-7B7A-43D3-8B79-37D633B846F1}">
                <asvg:svgBlip xmlns:asvg="http://schemas.microsoft.com/office/drawing/2016/SVG/main" r:embed="rId4"/>
              </a:ext>
            </a:extLst>
          </a:blip>
          <a:stretch>
            <a:fillRect/>
          </a:stretch>
        </p:blipFill>
        <p:spPr>
          <a:xfrm>
            <a:off x="2411760" y="1800225"/>
            <a:ext cx="4286250" cy="2428875"/>
          </a:xfrm>
          <a:prstGeom prst="rect">
            <a:avLst/>
          </a:prstGeom>
        </p:spPr>
      </p:pic>
      <p:sp>
        <p:nvSpPr>
          <p:cNvPr id="4" name="Block Arc 3">
            <a:extLst>
              <a:ext uri="{FF2B5EF4-FFF2-40B4-BE49-F238E27FC236}">
                <a16:creationId xmlns:a16="http://schemas.microsoft.com/office/drawing/2014/main" id="{181A84B7-C556-CE4F-9C48-96BC528B543F}"/>
              </a:ext>
            </a:extLst>
          </p:cNvPr>
          <p:cNvSpPr/>
          <p:nvPr/>
        </p:nvSpPr>
        <p:spPr>
          <a:xfrm rot="21119546">
            <a:off x="2427685" y="1800821"/>
            <a:ext cx="2363390" cy="2428875"/>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3" name="Oval 2">
            <a:extLst>
              <a:ext uri="{FF2B5EF4-FFF2-40B4-BE49-F238E27FC236}">
                <a16:creationId xmlns:a16="http://schemas.microsoft.com/office/drawing/2014/main" id="{D65AA35D-514B-CD48-B39D-20BEE8A89BAF}"/>
              </a:ext>
            </a:extLst>
          </p:cNvPr>
          <p:cNvSpPr/>
          <p:nvPr/>
        </p:nvSpPr>
        <p:spPr>
          <a:xfrm>
            <a:off x="4570810" y="2072581"/>
            <a:ext cx="1858566" cy="1861244"/>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7" name="Content Placeholder 2">
            <a:extLst>
              <a:ext uri="{FF2B5EF4-FFF2-40B4-BE49-F238E27FC236}">
                <a16:creationId xmlns:a16="http://schemas.microsoft.com/office/drawing/2014/main" id="{8271F747-BA51-784F-94D3-BDE04A01C114}"/>
              </a:ext>
            </a:extLst>
          </p:cNvPr>
          <p:cNvSpPr txBox="1">
            <a:spLocks/>
          </p:cNvSpPr>
          <p:nvPr/>
        </p:nvSpPr>
        <p:spPr>
          <a:xfrm>
            <a:off x="6516216" y="1573213"/>
            <a:ext cx="1814510" cy="2289128"/>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514350" lvl="1" indent="-171450" defTabSz="685800">
              <a:spcBef>
                <a:spcPts val="375"/>
              </a:spcBef>
            </a:pPr>
            <a:r>
              <a:rPr lang="en-US" sz="1500" dirty="0">
                <a:solidFill>
                  <a:prstClr val="white"/>
                </a:solidFill>
                <a:latin typeface="Tw Cen MT" panose="020B0602020104020603"/>
              </a:rPr>
              <a:t>JSON, XML, CSV…</a:t>
            </a:r>
          </a:p>
          <a:p>
            <a:pPr marL="514350" lvl="1" indent="-171450" defTabSz="685800">
              <a:spcBef>
                <a:spcPts val="375"/>
              </a:spcBef>
            </a:pPr>
            <a:endParaRPr lang="en-US" sz="1500" dirty="0">
              <a:solidFill>
                <a:prstClr val="white"/>
              </a:solidFill>
              <a:latin typeface="Tw Cen MT" panose="020B0602020104020603"/>
            </a:endParaRPr>
          </a:p>
          <a:p>
            <a:pPr marL="514350" lvl="1" indent="-171450" defTabSz="685800">
              <a:spcBef>
                <a:spcPts val="375"/>
              </a:spcBef>
            </a:pPr>
            <a:r>
              <a:rPr lang="en-US" sz="1500" dirty="0">
                <a:solidFill>
                  <a:prstClr val="white"/>
                </a:solidFill>
                <a:latin typeface="Tw Cen MT" panose="020B0602020104020603"/>
              </a:rPr>
              <a:t>Any consumable format</a:t>
            </a:r>
          </a:p>
        </p:txBody>
      </p:sp>
      <p:sp>
        <p:nvSpPr>
          <p:cNvPr id="8" name="Content Placeholder 2">
            <a:extLst>
              <a:ext uri="{FF2B5EF4-FFF2-40B4-BE49-F238E27FC236}">
                <a16:creationId xmlns:a16="http://schemas.microsoft.com/office/drawing/2014/main" id="{353B7105-5A4C-4568-87EA-54A0234C6712}"/>
              </a:ext>
            </a:extLst>
          </p:cNvPr>
          <p:cNvSpPr txBox="1">
            <a:spLocks/>
          </p:cNvSpPr>
          <p:nvPr/>
        </p:nvSpPr>
        <p:spPr>
          <a:xfrm>
            <a:off x="156346" y="2261443"/>
            <a:ext cx="3334939" cy="741760"/>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Stop </a:t>
            </a:r>
            <a:r>
              <a:rPr lang="en-US" sz="1800" b="1" u="sng" dirty="0">
                <a:solidFill>
                  <a:prstClr val="white"/>
                </a:solidFill>
                <a:latin typeface="Tw Cen MT" panose="020B0602020104020603"/>
              </a:rPr>
              <a:t>Pull Request </a:t>
            </a:r>
            <a:r>
              <a:rPr lang="en-US" sz="1800" dirty="0">
                <a:solidFill>
                  <a:prstClr val="white"/>
                </a:solidFill>
                <a:latin typeface="Tw Cen MT" panose="020B0602020104020603"/>
              </a:rPr>
              <a:t>merges from happening in repositories</a:t>
            </a:r>
          </a:p>
        </p:txBody>
      </p:sp>
    </p:spTree>
    <p:extLst>
      <p:ext uri="{BB962C8B-B14F-4D97-AF65-F5344CB8AC3E}">
        <p14:creationId xmlns:p14="http://schemas.microsoft.com/office/powerpoint/2010/main" val="6202937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idx="4294967295"/>
          </p:nvPr>
        </p:nvSpPr>
        <p:spPr>
          <a:xfrm>
            <a:off x="755576" y="463550"/>
            <a:ext cx="6673924" cy="1109663"/>
          </a:xfrm>
          <a:prstGeom prst="rect">
            <a:avLst/>
          </a:prstGeom>
        </p:spPr>
        <p:txBody>
          <a:bodyPr/>
          <a:lstStyle/>
          <a:p>
            <a:r>
              <a:rPr lang="en-US" dirty="0">
                <a:solidFill>
                  <a:schemeClr val="bg1"/>
                </a:solidFill>
              </a:rPr>
              <a:t>Reporting</a:t>
            </a:r>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4294967295"/>
          </p:nvPr>
        </p:nvPicPr>
        <p:blipFill>
          <a:blip r:embed="rId2">
            <a:extLst>
              <a:ext uri="{96DAC541-7B7A-43D3-8B79-37D633B846F1}">
                <asvg:svgBlip xmlns:asvg="http://schemas.microsoft.com/office/drawing/2016/SVG/main" r:embed="rId3"/>
              </a:ext>
            </a:extLst>
          </a:blip>
          <a:stretch>
            <a:fillRect/>
          </a:stretch>
        </p:blipFill>
        <p:spPr>
          <a:xfrm>
            <a:off x="2411760" y="1800225"/>
            <a:ext cx="4286250" cy="2428875"/>
          </a:xfrm>
          <a:prstGeom prst="rect">
            <a:avLst/>
          </a:prstGeom>
        </p:spPr>
      </p:pic>
      <p:sp>
        <p:nvSpPr>
          <p:cNvPr id="4" name="Block Arc 3">
            <a:extLst>
              <a:ext uri="{FF2B5EF4-FFF2-40B4-BE49-F238E27FC236}">
                <a16:creationId xmlns:a16="http://schemas.microsoft.com/office/drawing/2014/main" id="{181A84B7-C556-CE4F-9C48-96BC528B543F}"/>
              </a:ext>
            </a:extLst>
          </p:cNvPr>
          <p:cNvSpPr/>
          <p:nvPr/>
        </p:nvSpPr>
        <p:spPr>
          <a:xfrm rot="11143119">
            <a:off x="4313635" y="1800820"/>
            <a:ext cx="2363390" cy="2428875"/>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3" name="Oval 2">
            <a:extLst>
              <a:ext uri="{FF2B5EF4-FFF2-40B4-BE49-F238E27FC236}">
                <a16:creationId xmlns:a16="http://schemas.microsoft.com/office/drawing/2014/main" id="{D65AA35D-514B-CD48-B39D-20BEE8A89BAF}"/>
              </a:ext>
            </a:extLst>
          </p:cNvPr>
          <p:cNvSpPr/>
          <p:nvPr/>
        </p:nvSpPr>
        <p:spPr>
          <a:xfrm>
            <a:off x="2712243" y="2084635"/>
            <a:ext cx="1858566" cy="1861244"/>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7" name="Content Placeholder 2">
            <a:extLst>
              <a:ext uri="{FF2B5EF4-FFF2-40B4-BE49-F238E27FC236}">
                <a16:creationId xmlns:a16="http://schemas.microsoft.com/office/drawing/2014/main" id="{5CAED544-EF2D-0147-B703-A8BBE1C03B1B}"/>
              </a:ext>
            </a:extLst>
          </p:cNvPr>
          <p:cNvSpPr txBox="1">
            <a:spLocks/>
          </p:cNvSpPr>
          <p:nvPr/>
        </p:nvSpPr>
        <p:spPr>
          <a:xfrm>
            <a:off x="6871590" y="1664062"/>
            <a:ext cx="1814510" cy="2289128"/>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514350" lvl="1" indent="-171450" defTabSz="685800">
              <a:spcBef>
                <a:spcPts val="375"/>
              </a:spcBef>
            </a:pPr>
            <a:r>
              <a:rPr lang="en-US" sz="1500" dirty="0">
                <a:solidFill>
                  <a:prstClr val="white"/>
                </a:solidFill>
                <a:latin typeface="Tw Cen MT" panose="020B0602020104020603"/>
              </a:rPr>
              <a:t>Create human-readable reports from data!</a:t>
            </a:r>
          </a:p>
        </p:txBody>
      </p:sp>
      <p:sp>
        <p:nvSpPr>
          <p:cNvPr id="8" name="Content Placeholder 2">
            <a:extLst>
              <a:ext uri="{FF2B5EF4-FFF2-40B4-BE49-F238E27FC236}">
                <a16:creationId xmlns:a16="http://schemas.microsoft.com/office/drawing/2014/main" id="{39E026F1-3787-B242-A1A0-53AA2EA9E819}"/>
              </a:ext>
            </a:extLst>
          </p:cNvPr>
          <p:cNvSpPr txBox="1">
            <a:spLocks/>
          </p:cNvSpPr>
          <p:nvPr/>
        </p:nvSpPr>
        <p:spPr>
          <a:xfrm>
            <a:off x="1331640" y="2437746"/>
            <a:ext cx="3086897" cy="741760"/>
          </a:xfrm>
          <a:prstGeom prst="rect">
            <a:avLst/>
          </a:prstGeom>
        </p:spPr>
        <p:txBody>
          <a:bodyPr vert="horz" lIns="68580" tIns="34290" rIns="68580" bIns="3429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Attach data to release notes</a:t>
            </a:r>
          </a:p>
          <a:p>
            <a:pPr marL="171450" indent="-171450" defTabSz="685800">
              <a:spcBef>
                <a:spcPts val="750"/>
              </a:spcBef>
            </a:pPr>
            <a:r>
              <a:rPr lang="en-US" sz="1800" dirty="0">
                <a:solidFill>
                  <a:prstClr val="white"/>
                </a:solidFill>
                <a:latin typeface="Tw Cen MT" panose="020B0602020104020603"/>
              </a:rPr>
              <a:t>Attach data to builds</a:t>
            </a:r>
          </a:p>
        </p:txBody>
      </p:sp>
    </p:spTree>
    <p:extLst>
      <p:ext uri="{BB962C8B-B14F-4D97-AF65-F5344CB8AC3E}">
        <p14:creationId xmlns:p14="http://schemas.microsoft.com/office/powerpoint/2010/main" val="4572568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idx="4294967295"/>
          </p:nvPr>
        </p:nvSpPr>
        <p:spPr>
          <a:xfrm>
            <a:off x="539552" y="402861"/>
            <a:ext cx="8244408" cy="1109663"/>
          </a:xfrm>
          <a:prstGeom prst="rect">
            <a:avLst/>
          </a:prstGeom>
        </p:spPr>
        <p:txBody>
          <a:bodyPr/>
          <a:lstStyle/>
          <a:p>
            <a:r>
              <a:rPr lang="en-US" dirty="0">
                <a:solidFill>
                  <a:schemeClr val="bg1"/>
                </a:solidFill>
              </a:rPr>
              <a:t>Other tools to ingest TM data</a:t>
            </a:r>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4294967295"/>
          </p:nvPr>
        </p:nvPicPr>
        <p:blipFill>
          <a:blip r:embed="rId2">
            <a:extLst>
              <a:ext uri="{96DAC541-7B7A-43D3-8B79-37D633B846F1}">
                <asvg:svgBlip xmlns:asvg="http://schemas.microsoft.com/office/drawing/2016/SVG/main" r:embed="rId3"/>
              </a:ext>
            </a:extLst>
          </a:blip>
          <a:stretch>
            <a:fillRect/>
          </a:stretch>
        </p:blipFill>
        <p:spPr>
          <a:xfrm>
            <a:off x="2445990" y="1800225"/>
            <a:ext cx="4286250" cy="2428875"/>
          </a:xfrm>
          <a:prstGeom prst="rect">
            <a:avLst/>
          </a:prstGeom>
        </p:spPr>
      </p:pic>
      <p:sp>
        <p:nvSpPr>
          <p:cNvPr id="4" name="Block Arc 3">
            <a:extLst>
              <a:ext uri="{FF2B5EF4-FFF2-40B4-BE49-F238E27FC236}">
                <a16:creationId xmlns:a16="http://schemas.microsoft.com/office/drawing/2014/main" id="{181A84B7-C556-CE4F-9C48-96BC528B543F}"/>
              </a:ext>
            </a:extLst>
          </p:cNvPr>
          <p:cNvSpPr/>
          <p:nvPr/>
        </p:nvSpPr>
        <p:spPr>
          <a:xfrm rot="16788812">
            <a:off x="4313635" y="1800820"/>
            <a:ext cx="2363390" cy="2428875"/>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3" name="Oval 2">
            <a:extLst>
              <a:ext uri="{FF2B5EF4-FFF2-40B4-BE49-F238E27FC236}">
                <a16:creationId xmlns:a16="http://schemas.microsoft.com/office/drawing/2014/main" id="{D65AA35D-514B-CD48-B39D-20BEE8A89BAF}"/>
              </a:ext>
            </a:extLst>
          </p:cNvPr>
          <p:cNvSpPr/>
          <p:nvPr/>
        </p:nvSpPr>
        <p:spPr>
          <a:xfrm>
            <a:off x="2712243" y="2084635"/>
            <a:ext cx="1858566" cy="1861244"/>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7" name="Content Placeholder 2">
            <a:extLst>
              <a:ext uri="{FF2B5EF4-FFF2-40B4-BE49-F238E27FC236}">
                <a16:creationId xmlns:a16="http://schemas.microsoft.com/office/drawing/2014/main" id="{69B1D184-2849-CE4A-A7F5-89F50ABEB7F5}"/>
              </a:ext>
            </a:extLst>
          </p:cNvPr>
          <p:cNvSpPr txBox="1">
            <a:spLocks/>
          </p:cNvSpPr>
          <p:nvPr/>
        </p:nvSpPr>
        <p:spPr>
          <a:xfrm>
            <a:off x="682982" y="2334486"/>
            <a:ext cx="1814510" cy="1360352"/>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514350" lvl="1" indent="-171450" defTabSz="685800">
              <a:spcBef>
                <a:spcPts val="375"/>
              </a:spcBef>
            </a:pPr>
            <a:r>
              <a:rPr lang="en-US" sz="1500" dirty="0">
                <a:solidFill>
                  <a:prstClr val="white"/>
                </a:solidFill>
                <a:latin typeface="Tw Cen MT" panose="020B0602020104020603"/>
              </a:rPr>
              <a:t>Risk tools</a:t>
            </a:r>
          </a:p>
          <a:p>
            <a:pPr marL="514350" lvl="1" indent="-171450" defTabSz="685800">
              <a:spcBef>
                <a:spcPts val="375"/>
              </a:spcBef>
            </a:pPr>
            <a:r>
              <a:rPr lang="en-US" sz="1500" dirty="0">
                <a:solidFill>
                  <a:prstClr val="white"/>
                </a:solidFill>
                <a:latin typeface="Tw Cen MT" panose="020B0602020104020603"/>
              </a:rPr>
              <a:t>Dashboards</a:t>
            </a:r>
          </a:p>
          <a:p>
            <a:pPr marL="514350" lvl="1" indent="-171450" defTabSz="685800">
              <a:spcBef>
                <a:spcPts val="375"/>
              </a:spcBef>
            </a:pPr>
            <a:r>
              <a:rPr lang="en-US" sz="1500" dirty="0">
                <a:solidFill>
                  <a:prstClr val="white"/>
                </a:solidFill>
                <a:latin typeface="Tw Cen MT" panose="020B0602020104020603"/>
              </a:rPr>
              <a:t>ELK stack</a:t>
            </a:r>
          </a:p>
          <a:p>
            <a:pPr marL="514350" lvl="1" indent="-171450" defTabSz="685800">
              <a:spcBef>
                <a:spcPts val="375"/>
              </a:spcBef>
            </a:pPr>
            <a:r>
              <a:rPr lang="en-US" sz="1500" dirty="0">
                <a:solidFill>
                  <a:prstClr val="white"/>
                </a:solidFill>
                <a:latin typeface="Tw Cen MT" panose="020B0602020104020603"/>
              </a:rPr>
              <a:t>Splunk</a:t>
            </a:r>
          </a:p>
        </p:txBody>
      </p:sp>
    </p:spTree>
    <p:extLst>
      <p:ext uri="{BB962C8B-B14F-4D97-AF65-F5344CB8AC3E}">
        <p14:creationId xmlns:p14="http://schemas.microsoft.com/office/powerpoint/2010/main" val="42638877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4294967295"/>
          </p:nvPr>
        </p:nvPicPr>
        <p:blipFill>
          <a:blip r:embed="rId2">
            <a:extLst>
              <a:ext uri="{96DAC541-7B7A-43D3-8B79-37D633B846F1}">
                <asvg:svgBlip xmlns:asvg="http://schemas.microsoft.com/office/drawing/2016/SVG/main" r:embed="rId3"/>
              </a:ext>
            </a:extLst>
          </a:blip>
          <a:stretch>
            <a:fillRect/>
          </a:stretch>
        </p:blipFill>
        <p:spPr>
          <a:xfrm>
            <a:off x="2411760" y="1800225"/>
            <a:ext cx="4286250" cy="2428875"/>
          </a:xfrm>
          <a:prstGeom prst="rect">
            <a:avLst/>
          </a:prstGeom>
        </p:spPr>
      </p:pic>
      <p:sp>
        <p:nvSpPr>
          <p:cNvPr id="4" name="Block Arc 3">
            <a:extLst>
              <a:ext uri="{FF2B5EF4-FFF2-40B4-BE49-F238E27FC236}">
                <a16:creationId xmlns:a16="http://schemas.microsoft.com/office/drawing/2014/main" id="{181A84B7-C556-CE4F-9C48-96BC528B543F}"/>
              </a:ext>
            </a:extLst>
          </p:cNvPr>
          <p:cNvSpPr/>
          <p:nvPr/>
        </p:nvSpPr>
        <p:spPr>
          <a:xfrm rot="558854">
            <a:off x="4313635" y="1800820"/>
            <a:ext cx="2363390" cy="2428875"/>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3" name="Oval 2">
            <a:extLst>
              <a:ext uri="{FF2B5EF4-FFF2-40B4-BE49-F238E27FC236}">
                <a16:creationId xmlns:a16="http://schemas.microsoft.com/office/drawing/2014/main" id="{D65AA35D-514B-CD48-B39D-20BEE8A89BAF}"/>
              </a:ext>
            </a:extLst>
          </p:cNvPr>
          <p:cNvSpPr/>
          <p:nvPr/>
        </p:nvSpPr>
        <p:spPr>
          <a:xfrm>
            <a:off x="2712243" y="2084635"/>
            <a:ext cx="1858566" cy="1861244"/>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7" name="Content Placeholder 2">
            <a:extLst>
              <a:ext uri="{FF2B5EF4-FFF2-40B4-BE49-F238E27FC236}">
                <a16:creationId xmlns:a16="http://schemas.microsoft.com/office/drawing/2014/main" id="{1C326D31-E557-7144-8226-0B8F6E448D7A}"/>
              </a:ext>
            </a:extLst>
          </p:cNvPr>
          <p:cNvSpPr txBox="1">
            <a:spLocks/>
          </p:cNvSpPr>
          <p:nvPr/>
        </p:nvSpPr>
        <p:spPr>
          <a:xfrm>
            <a:off x="198483" y="2084635"/>
            <a:ext cx="6659518" cy="654694"/>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Track issues in deployment versus threats in register</a:t>
            </a:r>
          </a:p>
        </p:txBody>
      </p:sp>
    </p:spTree>
    <p:extLst>
      <p:ext uri="{BB962C8B-B14F-4D97-AF65-F5344CB8AC3E}">
        <p14:creationId xmlns:p14="http://schemas.microsoft.com/office/powerpoint/2010/main" val="35785089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C552-6784-4F46-89FB-07F3309A57E2}"/>
              </a:ext>
            </a:extLst>
          </p:cNvPr>
          <p:cNvSpPr>
            <a:spLocks noGrp="1"/>
          </p:cNvSpPr>
          <p:nvPr>
            <p:ph type="title"/>
          </p:nvPr>
        </p:nvSpPr>
        <p:spPr/>
        <p:txBody>
          <a:bodyPr/>
          <a:lstStyle/>
          <a:p>
            <a:endParaRPr lang="en-GB" dirty="0">
              <a:solidFill>
                <a:schemeClr val="bg1"/>
              </a:solidFill>
            </a:endParaRPr>
          </a:p>
        </p:txBody>
      </p:sp>
      <p:sp>
        <p:nvSpPr>
          <p:cNvPr id="4" name="Title 1">
            <a:extLst>
              <a:ext uri="{FF2B5EF4-FFF2-40B4-BE49-F238E27FC236}">
                <a16:creationId xmlns:a16="http://schemas.microsoft.com/office/drawing/2014/main" id="{205F8CDA-BE8D-4799-9E7F-1CFF6EF60265}"/>
              </a:ext>
            </a:extLst>
          </p:cNvPr>
          <p:cNvSpPr txBox="1">
            <a:spLocks/>
          </p:cNvSpPr>
          <p:nvPr/>
        </p:nvSpPr>
        <p:spPr>
          <a:xfrm>
            <a:off x="1730840" y="2427734"/>
            <a:ext cx="7429499" cy="110892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700" b="1" dirty="0">
                <a:solidFill>
                  <a:schemeClr val="bg1"/>
                </a:solidFill>
              </a:rPr>
              <a:t>“</a:t>
            </a:r>
            <a:r>
              <a:rPr lang="en-GB" sz="2700" b="1" dirty="0" err="1">
                <a:solidFill>
                  <a:schemeClr val="bg1"/>
                </a:solidFill>
              </a:rPr>
              <a:t>github</a:t>
            </a:r>
            <a:r>
              <a:rPr lang="en-GB" sz="2700" b="1" dirty="0">
                <a:solidFill>
                  <a:schemeClr val="bg1"/>
                </a:solidFill>
              </a:rPr>
              <a:t> rapid threat model prototyping”</a:t>
            </a:r>
          </a:p>
        </p:txBody>
      </p:sp>
      <p:sp>
        <p:nvSpPr>
          <p:cNvPr id="3" name="Rectangle 2">
            <a:extLst>
              <a:ext uri="{FF2B5EF4-FFF2-40B4-BE49-F238E27FC236}">
                <a16:creationId xmlns:a16="http://schemas.microsoft.com/office/drawing/2014/main" id="{9ABA0618-CCA6-46A1-80FB-1795113D5E40}"/>
              </a:ext>
            </a:extLst>
          </p:cNvPr>
          <p:cNvSpPr/>
          <p:nvPr/>
        </p:nvSpPr>
        <p:spPr>
          <a:xfrm>
            <a:off x="611560" y="1419622"/>
            <a:ext cx="6825458" cy="646331"/>
          </a:xfrm>
          <a:prstGeom prst="rect">
            <a:avLst/>
          </a:prstGeom>
        </p:spPr>
        <p:txBody>
          <a:bodyPr wrap="none">
            <a:spAutoFit/>
          </a:bodyPr>
          <a:lstStyle/>
          <a:p>
            <a:r>
              <a:rPr lang="en-GB" sz="3600" dirty="0">
                <a:solidFill>
                  <a:schemeClr val="bg1"/>
                </a:solidFill>
              </a:rPr>
              <a:t>Find more details by searching here</a:t>
            </a:r>
            <a:endParaRPr lang="en-GB" sz="3600" dirty="0"/>
          </a:p>
        </p:txBody>
      </p:sp>
    </p:spTree>
    <p:extLst>
      <p:ext uri="{BB962C8B-B14F-4D97-AF65-F5344CB8AC3E}">
        <p14:creationId xmlns:p14="http://schemas.microsoft.com/office/powerpoint/2010/main" val="30804583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3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95536" y="339502"/>
            <a:ext cx="7812472" cy="936005"/>
          </a:xfrm>
        </p:spPr>
        <p:txBody>
          <a:bodyPr/>
          <a:lstStyle/>
          <a:p>
            <a:r>
              <a:rPr lang="en-US" dirty="0"/>
              <a:t>5 KEY TAKE AWAYS</a:t>
            </a:r>
          </a:p>
        </p:txBody>
      </p:sp>
      <p:sp>
        <p:nvSpPr>
          <p:cNvPr id="4" name="Content Placeholder 2">
            <a:extLst>
              <a:ext uri="{FF2B5EF4-FFF2-40B4-BE49-F238E27FC236}">
                <a16:creationId xmlns:a16="http://schemas.microsoft.com/office/drawing/2014/main" id="{BEBEC6A9-DB57-4478-9814-B10392902367}"/>
              </a:ext>
            </a:extLst>
          </p:cNvPr>
          <p:cNvSpPr txBox="1">
            <a:spLocks/>
          </p:cNvSpPr>
          <p:nvPr/>
        </p:nvSpPr>
        <p:spPr>
          <a:xfrm>
            <a:off x="899592" y="1779662"/>
            <a:ext cx="5976664" cy="2160240"/>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514350" lvl="1" indent="-171450" defTabSz="685800">
              <a:spcBef>
                <a:spcPts val="375"/>
              </a:spcBef>
            </a:pPr>
            <a:r>
              <a:rPr lang="en-GB" sz="1400" dirty="0">
                <a:solidFill>
                  <a:schemeClr val="bg1"/>
                </a:solidFill>
              </a:rPr>
              <a:t>The problems of traditional threat modelling</a:t>
            </a:r>
            <a:endParaRPr lang="en-US" sz="1400" dirty="0">
              <a:solidFill>
                <a:schemeClr val="bg1"/>
              </a:solidFill>
              <a:latin typeface="Tw Cen MT" panose="020B0602020104020603"/>
            </a:endParaRPr>
          </a:p>
          <a:p>
            <a:pPr marL="514350" lvl="1" indent="-171450" defTabSz="685800">
              <a:spcBef>
                <a:spcPts val="375"/>
              </a:spcBef>
            </a:pPr>
            <a:r>
              <a:rPr lang="en-GB" sz="1400" dirty="0">
                <a:solidFill>
                  <a:schemeClr val="bg1"/>
                </a:solidFill>
              </a:rPr>
              <a:t>AGILE architecture and how they can be used for threat modelling</a:t>
            </a:r>
            <a:endParaRPr lang="en-US" sz="1400" dirty="0">
              <a:solidFill>
                <a:schemeClr val="bg1"/>
              </a:solidFill>
              <a:latin typeface="Tw Cen MT" panose="020B0602020104020603"/>
            </a:endParaRPr>
          </a:p>
          <a:p>
            <a:pPr marL="514350" lvl="1" indent="-171450" defTabSz="685800">
              <a:spcBef>
                <a:spcPts val="375"/>
              </a:spcBef>
            </a:pPr>
            <a:r>
              <a:rPr lang="en-GB" sz="1400" dirty="0">
                <a:solidFill>
                  <a:schemeClr val="bg1"/>
                </a:solidFill>
              </a:rPr>
              <a:t>The refined STRIDE attack mnemonic</a:t>
            </a:r>
          </a:p>
          <a:p>
            <a:pPr marL="514350" lvl="1" indent="-171450" defTabSz="685800">
              <a:spcBef>
                <a:spcPts val="375"/>
              </a:spcBef>
            </a:pPr>
            <a:r>
              <a:rPr lang="en-US" sz="1400" dirty="0">
                <a:solidFill>
                  <a:schemeClr val="bg1"/>
                </a:solidFill>
                <a:latin typeface="Tw Cen MT" panose="020B0602020104020603"/>
              </a:rPr>
              <a:t>Elevation of Privilege Issues</a:t>
            </a:r>
          </a:p>
          <a:p>
            <a:pPr marL="514350" lvl="1" indent="-171450" defTabSz="685800">
              <a:spcBef>
                <a:spcPts val="375"/>
              </a:spcBef>
            </a:pPr>
            <a:r>
              <a:rPr lang="en-GB" sz="1400" dirty="0">
                <a:solidFill>
                  <a:schemeClr val="bg1"/>
                </a:solidFill>
              </a:rPr>
              <a:t>Rapid Threat Model Prototyping methodology</a:t>
            </a:r>
            <a:endParaRPr lang="en-US" sz="1400" dirty="0">
              <a:solidFill>
                <a:schemeClr val="bg1"/>
              </a:solidFill>
              <a:latin typeface="Tw Cen MT" panose="020B0602020104020603"/>
            </a:endParaRPr>
          </a:p>
        </p:txBody>
      </p:sp>
    </p:spTree>
    <p:extLst>
      <p:ext uri="{BB962C8B-B14F-4D97-AF65-F5344CB8AC3E}">
        <p14:creationId xmlns:p14="http://schemas.microsoft.com/office/powerpoint/2010/main" val="17210126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C552-6784-4F46-89FB-07F3309A57E2}"/>
              </a:ext>
            </a:extLst>
          </p:cNvPr>
          <p:cNvSpPr>
            <a:spLocks noGrp="1"/>
          </p:cNvSpPr>
          <p:nvPr>
            <p:ph type="title"/>
          </p:nvPr>
        </p:nvSpPr>
        <p:spPr>
          <a:xfrm>
            <a:off x="856060" y="463889"/>
            <a:ext cx="7429499" cy="883726"/>
          </a:xfrm>
        </p:spPr>
        <p:txBody>
          <a:bodyPr/>
          <a:lstStyle/>
          <a:p>
            <a:r>
              <a:rPr lang="en-GB" u="sng" dirty="0">
                <a:solidFill>
                  <a:schemeClr val="bg1"/>
                </a:solidFill>
              </a:rPr>
              <a:t>Contact points</a:t>
            </a:r>
            <a:endParaRPr lang="en-GB" dirty="0">
              <a:solidFill>
                <a:schemeClr val="bg1"/>
              </a:solidFill>
            </a:endParaRPr>
          </a:p>
        </p:txBody>
      </p:sp>
      <p:sp>
        <p:nvSpPr>
          <p:cNvPr id="3" name="Rectangle 2">
            <a:extLst>
              <a:ext uri="{FF2B5EF4-FFF2-40B4-BE49-F238E27FC236}">
                <a16:creationId xmlns:a16="http://schemas.microsoft.com/office/drawing/2014/main" id="{FBE2F874-6AD2-4D50-B91D-E06DE8020E3B}"/>
              </a:ext>
            </a:extLst>
          </p:cNvPr>
          <p:cNvSpPr/>
          <p:nvPr/>
        </p:nvSpPr>
        <p:spPr>
          <a:xfrm>
            <a:off x="1259632" y="2070481"/>
            <a:ext cx="5328592" cy="1384995"/>
          </a:xfrm>
          <a:prstGeom prst="rect">
            <a:avLst/>
          </a:prstGeom>
        </p:spPr>
        <p:txBody>
          <a:bodyPr wrap="square">
            <a:spAutoFit/>
          </a:bodyPr>
          <a:lstStyle/>
          <a:p>
            <a:r>
              <a:rPr lang="en-GB" sz="2800" dirty="0">
                <a:solidFill>
                  <a:schemeClr val="bg1"/>
                </a:solidFill>
              </a:rPr>
              <a:t>email - </a:t>
            </a:r>
            <a:r>
              <a:rPr lang="en-GB" sz="2800" dirty="0">
                <a:solidFill>
                  <a:schemeClr val="bg1"/>
                </a:solidFill>
                <a:hlinkClick r:id="rId2">
                  <a:extLst>
                    <a:ext uri="{A12FA001-AC4F-418D-AE19-62706E023703}">
                      <ahyp:hlinkClr xmlns:ahyp="http://schemas.microsoft.com/office/drawing/2018/hyperlinkcolor" val="tx"/>
                    </a:ext>
                  </a:extLst>
                </a:hlinkClick>
              </a:rPr>
              <a:t>Geoff.hill@Tutamantic.com</a:t>
            </a:r>
            <a:br>
              <a:rPr lang="en-GB" sz="2800" dirty="0">
                <a:solidFill>
                  <a:schemeClr val="bg1"/>
                </a:solidFill>
              </a:rPr>
            </a:br>
            <a:br>
              <a:rPr lang="en-GB" sz="2800" dirty="0">
                <a:solidFill>
                  <a:schemeClr val="bg1"/>
                </a:solidFill>
              </a:rPr>
            </a:br>
            <a:r>
              <a:rPr lang="en-GB" sz="2800" dirty="0">
                <a:solidFill>
                  <a:schemeClr val="bg1"/>
                </a:solidFill>
              </a:rPr>
              <a:t>Twitter – @</a:t>
            </a:r>
            <a:r>
              <a:rPr lang="en-GB" sz="2800" dirty="0" err="1">
                <a:solidFill>
                  <a:schemeClr val="bg1"/>
                </a:solidFill>
              </a:rPr>
              <a:t>Tutamantic_sec</a:t>
            </a:r>
            <a:endParaRPr lang="en-GB" sz="2800" dirty="0"/>
          </a:p>
        </p:txBody>
      </p:sp>
    </p:spTree>
    <p:extLst>
      <p:ext uri="{BB962C8B-B14F-4D97-AF65-F5344CB8AC3E}">
        <p14:creationId xmlns:p14="http://schemas.microsoft.com/office/powerpoint/2010/main" val="159128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267F-067A-734B-B4CA-C52C3E64EE61}"/>
              </a:ext>
            </a:extLst>
          </p:cNvPr>
          <p:cNvSpPr>
            <a:spLocks noGrp="1"/>
          </p:cNvSpPr>
          <p:nvPr>
            <p:ph type="title" idx="4294967295"/>
          </p:nvPr>
        </p:nvSpPr>
        <p:spPr>
          <a:xfrm>
            <a:off x="5436097" y="355600"/>
            <a:ext cx="3707904" cy="890588"/>
          </a:xfrm>
        </p:spPr>
        <p:txBody>
          <a:bodyPr/>
          <a:lstStyle/>
          <a:p>
            <a:r>
              <a:rPr lang="en-US" dirty="0">
                <a:solidFill>
                  <a:schemeClr val="bg1"/>
                </a:solidFill>
              </a:rPr>
              <a:t>Worked with…</a:t>
            </a:r>
          </a:p>
        </p:txBody>
      </p:sp>
      <p:sp>
        <p:nvSpPr>
          <p:cNvPr id="3" name="Content Placeholder 2">
            <a:extLst>
              <a:ext uri="{FF2B5EF4-FFF2-40B4-BE49-F238E27FC236}">
                <a16:creationId xmlns:a16="http://schemas.microsoft.com/office/drawing/2014/main" id="{7FFFF128-E2D4-5E43-B552-6BA8998EB33F}"/>
              </a:ext>
            </a:extLst>
          </p:cNvPr>
          <p:cNvSpPr>
            <a:spLocks noGrp="1"/>
          </p:cNvSpPr>
          <p:nvPr>
            <p:ph idx="4294967295"/>
          </p:nvPr>
        </p:nvSpPr>
        <p:spPr>
          <a:xfrm>
            <a:off x="1547664" y="4371950"/>
            <a:ext cx="7416824" cy="581025"/>
          </a:xfrm>
        </p:spPr>
        <p:txBody>
          <a:bodyPr/>
          <a:lstStyle/>
          <a:p>
            <a:r>
              <a:rPr lang="en-US" sz="2400" dirty="0">
                <a:solidFill>
                  <a:schemeClr val="bg1"/>
                </a:solidFill>
              </a:rPr>
              <a:t>Visa Europe for 4 years as the only </a:t>
            </a:r>
            <a:r>
              <a:rPr lang="en-US" sz="2400" dirty="0" err="1">
                <a:solidFill>
                  <a:schemeClr val="bg1"/>
                </a:solidFill>
              </a:rPr>
              <a:t>appSec</a:t>
            </a:r>
            <a:r>
              <a:rPr lang="en-US" sz="2400" dirty="0">
                <a:solidFill>
                  <a:schemeClr val="bg1"/>
                </a:solidFill>
              </a:rPr>
              <a:t> architect</a:t>
            </a:r>
          </a:p>
        </p:txBody>
      </p:sp>
      <p:pic>
        <p:nvPicPr>
          <p:cNvPr id="4" name="Picture 3">
            <a:extLst>
              <a:ext uri="{FF2B5EF4-FFF2-40B4-BE49-F238E27FC236}">
                <a16:creationId xmlns:a16="http://schemas.microsoft.com/office/drawing/2014/main" id="{A4CEF4CB-BCE9-0644-B33A-3B02760356C3}"/>
              </a:ext>
            </a:extLst>
          </p:cNvPr>
          <p:cNvPicPr>
            <a:picLocks noChangeAspect="1"/>
          </p:cNvPicPr>
          <p:nvPr/>
        </p:nvPicPr>
        <p:blipFill>
          <a:blip r:embed="rId2"/>
          <a:stretch>
            <a:fillRect/>
          </a:stretch>
        </p:blipFill>
        <p:spPr>
          <a:xfrm>
            <a:off x="710559" y="1263494"/>
            <a:ext cx="7337204" cy="2789222"/>
          </a:xfrm>
          <a:prstGeom prst="rect">
            <a:avLst/>
          </a:prstGeom>
        </p:spPr>
      </p:pic>
    </p:spTree>
    <p:extLst>
      <p:ext uri="{BB962C8B-B14F-4D97-AF65-F5344CB8AC3E}">
        <p14:creationId xmlns:p14="http://schemas.microsoft.com/office/powerpoint/2010/main" val="1020948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C512-11F2-B241-90BC-9BBDF3A9D61A}"/>
              </a:ext>
            </a:extLst>
          </p:cNvPr>
          <p:cNvSpPr>
            <a:spLocks noGrp="1"/>
          </p:cNvSpPr>
          <p:nvPr>
            <p:ph type="title" idx="4294967295"/>
          </p:nvPr>
        </p:nvSpPr>
        <p:spPr>
          <a:xfrm>
            <a:off x="5572125" y="844550"/>
            <a:ext cx="3571875" cy="2338388"/>
          </a:xfrm>
          <a:prstGeom prst="rect">
            <a:avLst/>
          </a:prstGeom>
        </p:spPr>
        <p:txBody>
          <a:bodyPr>
            <a:normAutofit/>
          </a:bodyPr>
          <a:lstStyle/>
          <a:p>
            <a:r>
              <a:rPr lang="en-US" dirty="0"/>
              <a:t>Founder of Tutamantic</a:t>
            </a:r>
          </a:p>
        </p:txBody>
      </p:sp>
      <p:pic>
        <p:nvPicPr>
          <p:cNvPr id="5" name="Content Placeholder 4">
            <a:extLst>
              <a:ext uri="{FF2B5EF4-FFF2-40B4-BE49-F238E27FC236}">
                <a16:creationId xmlns:a16="http://schemas.microsoft.com/office/drawing/2014/main" id="{8B70FF2E-6B98-5E47-999C-FA2B2B6932A5}"/>
              </a:ext>
            </a:extLst>
          </p:cNvPr>
          <p:cNvPicPr>
            <a:picLocks noGrp="1" noChangeAspect="1"/>
          </p:cNvPicPr>
          <p:nvPr>
            <p:ph idx="4294967295"/>
          </p:nvPr>
        </p:nvPicPr>
        <p:blipFill>
          <a:blip r:embed="rId2" cstate="email">
            <a:extLst>
              <a:ext uri="{28A0092B-C50C-407E-A947-70E740481C1C}">
                <a14:useLocalDpi xmlns:a14="http://schemas.microsoft.com/office/drawing/2010/main"/>
              </a:ext>
            </a:extLst>
          </a:blip>
          <a:stretch>
            <a:fillRect/>
          </a:stretch>
        </p:blipFill>
        <p:spPr>
          <a:xfrm>
            <a:off x="179512" y="144077"/>
            <a:ext cx="4713288" cy="3744912"/>
          </a:xfrm>
          <a:prstGeom prst="rect">
            <a:avLst/>
          </a:prstGeom>
        </p:spPr>
      </p:pic>
    </p:spTree>
    <p:extLst>
      <p:ext uri="{BB962C8B-B14F-4D97-AF65-F5344CB8AC3E}">
        <p14:creationId xmlns:p14="http://schemas.microsoft.com/office/powerpoint/2010/main" val="1930062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8D8FE-EE4B-314E-B467-172BA062D74C}"/>
              </a:ext>
            </a:extLst>
          </p:cNvPr>
          <p:cNvSpPr>
            <a:spLocks noGrp="1"/>
          </p:cNvSpPr>
          <p:nvPr>
            <p:ph type="title"/>
          </p:nvPr>
        </p:nvSpPr>
        <p:spPr>
          <a:xfrm>
            <a:off x="1050403" y="109601"/>
            <a:ext cx="2278298" cy="760134"/>
          </a:xfrm>
        </p:spPr>
        <p:txBody>
          <a:bodyPr/>
          <a:lstStyle/>
          <a:p>
            <a:r>
              <a:rPr lang="en-US" dirty="0">
                <a:solidFill>
                  <a:schemeClr val="bg1"/>
                </a:solidFill>
              </a:rPr>
              <a:t>Let’s roll…</a:t>
            </a:r>
          </a:p>
        </p:txBody>
      </p:sp>
      <p:sp>
        <p:nvSpPr>
          <p:cNvPr id="3" name="Content Placeholder 2">
            <a:extLst>
              <a:ext uri="{FF2B5EF4-FFF2-40B4-BE49-F238E27FC236}">
                <a16:creationId xmlns:a16="http://schemas.microsoft.com/office/drawing/2014/main" id="{1ED2316F-F966-0944-A516-AAC3C23A40AD}"/>
              </a:ext>
            </a:extLst>
          </p:cNvPr>
          <p:cNvSpPr>
            <a:spLocks noGrp="1"/>
          </p:cNvSpPr>
          <p:nvPr>
            <p:ph idx="1"/>
          </p:nvPr>
        </p:nvSpPr>
        <p:spPr>
          <a:xfrm>
            <a:off x="1403648" y="1782867"/>
            <a:ext cx="6768752" cy="1929706"/>
          </a:xfrm>
        </p:spPr>
        <p:txBody>
          <a:bodyPr>
            <a:normAutofit/>
          </a:bodyPr>
          <a:lstStyle/>
          <a:p>
            <a:r>
              <a:rPr lang="en-US" dirty="0">
                <a:solidFill>
                  <a:schemeClr val="bg1"/>
                </a:solidFill>
              </a:rPr>
              <a:t>What should Threat Modeling (TM) do?</a:t>
            </a:r>
          </a:p>
          <a:p>
            <a:r>
              <a:rPr lang="en-US" dirty="0">
                <a:solidFill>
                  <a:schemeClr val="bg1"/>
                </a:solidFill>
              </a:rPr>
              <a:t>Overview of Agile Architecture</a:t>
            </a:r>
          </a:p>
          <a:p>
            <a:r>
              <a:rPr lang="en-US" dirty="0">
                <a:solidFill>
                  <a:schemeClr val="bg1"/>
                </a:solidFill>
              </a:rPr>
              <a:t>Introduction to Rapid TM prototyping</a:t>
            </a:r>
            <a:endParaRPr lang="en-GB"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803706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00A1A61-11F9-4398-8C5F-34A25CB5F522}"/>
              </a:ext>
            </a:extLst>
          </p:cNvPr>
          <p:cNvSpPr>
            <a:spLocks noGrp="1"/>
          </p:cNvSpPr>
          <p:nvPr>
            <p:ph type="body" sz="quarter" idx="10"/>
          </p:nvPr>
        </p:nvSpPr>
        <p:spPr/>
        <p:txBody>
          <a:bodyPr/>
          <a:lstStyle/>
          <a:p>
            <a:r>
              <a:rPr lang="en-US" dirty="0"/>
              <a:t>What should threat modeling do?!?</a:t>
            </a:r>
            <a:endParaRPr lang="en-GB" dirty="0"/>
          </a:p>
        </p:txBody>
      </p:sp>
    </p:spTree>
    <p:extLst>
      <p:ext uri="{BB962C8B-B14F-4D97-AF65-F5344CB8AC3E}">
        <p14:creationId xmlns:p14="http://schemas.microsoft.com/office/powerpoint/2010/main" val="2334618169"/>
      </p:ext>
    </p:extLst>
  </p:cSld>
  <p:clrMapOvr>
    <a:masterClrMapping/>
  </p:clrMapOvr>
</p:sld>
</file>

<file path=ppt/theme/theme1.xml><?xml version="1.0" encoding="utf-8"?>
<a:theme xmlns:a="http://schemas.openxmlformats.org/drawingml/2006/main" name="TEMPLATE A (BLACK)">
  <a:themeElements>
    <a:clrScheme name="Reed Infosecurity 16">
      <a:dk1>
        <a:sysClr val="windowText" lastClr="000000"/>
      </a:dk1>
      <a:lt1>
        <a:sysClr val="window" lastClr="FFFFFF"/>
      </a:lt1>
      <a:dk2>
        <a:srgbClr val="5F605F"/>
      </a:dk2>
      <a:lt2>
        <a:srgbClr val="C0C1BF"/>
      </a:lt2>
      <a:accent1>
        <a:srgbClr val="CD0920"/>
      </a:accent1>
      <a:accent2>
        <a:srgbClr val="D9D2CB"/>
      </a:accent2>
      <a:accent3>
        <a:srgbClr val="928C86"/>
      </a:accent3>
      <a:accent4>
        <a:srgbClr val="6C6762"/>
      </a:accent4>
      <a:accent5>
        <a:srgbClr val="4E4A45"/>
      </a:accent5>
      <a:accent6>
        <a:srgbClr val="365840"/>
      </a:accent6>
      <a:hlink>
        <a:srgbClr val="CD0920"/>
      </a:hlink>
      <a:folHlink>
        <a:srgbClr val="FFFFF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PLATE B (RE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PLATE C (WHITE)">
  <a:themeElements>
    <a:clrScheme name="Reed Infosecurity 16">
      <a:dk1>
        <a:sysClr val="windowText" lastClr="000000"/>
      </a:dk1>
      <a:lt1>
        <a:sysClr val="window" lastClr="FFFFFF"/>
      </a:lt1>
      <a:dk2>
        <a:srgbClr val="5F605F"/>
      </a:dk2>
      <a:lt2>
        <a:srgbClr val="C0C1BF"/>
      </a:lt2>
      <a:accent1>
        <a:srgbClr val="CD0920"/>
      </a:accent1>
      <a:accent2>
        <a:srgbClr val="D9D2CB"/>
      </a:accent2>
      <a:accent3>
        <a:srgbClr val="928C86"/>
      </a:accent3>
      <a:accent4>
        <a:srgbClr val="6C6762"/>
      </a:accent4>
      <a:accent5>
        <a:srgbClr val="4E4A45"/>
      </a:accent5>
      <a:accent6>
        <a:srgbClr val="365840"/>
      </a:accent6>
      <a:hlink>
        <a:srgbClr val="CD0920"/>
      </a:hlink>
      <a:folHlink>
        <a:srgbClr val="FFFFF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TEMPLATE D (BLA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PLATE E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PLATE F (BLA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EMPLATE G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TEMPLATE E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TEMPLATE D (BLA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11042</TotalTime>
  <Words>1871</Words>
  <Application>Microsoft Office PowerPoint</Application>
  <PresentationFormat>On-screen Show (16:9)</PresentationFormat>
  <Paragraphs>609</Paragraphs>
  <Slides>57</Slides>
  <Notes>25</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57</vt:i4>
      </vt:variant>
    </vt:vector>
  </HeadingPairs>
  <TitlesOfParts>
    <vt:vector size="71" baseType="lpstr">
      <vt:lpstr>Arial</vt:lpstr>
      <vt:lpstr>Calibri</vt:lpstr>
      <vt:lpstr>Calibri Light</vt:lpstr>
      <vt:lpstr>Frutiger 57 Condensed</vt:lpstr>
      <vt:lpstr>Tw Cen MT</vt:lpstr>
      <vt:lpstr>TEMPLATE A (BLACK)</vt:lpstr>
      <vt:lpstr>TEMPLATE B (RED)</vt:lpstr>
      <vt:lpstr>TEMPLATE C (WHITE)</vt:lpstr>
      <vt:lpstr>TEMPLATE D (BLACK)</vt:lpstr>
      <vt:lpstr>TEMPLATE E (WHITE)</vt:lpstr>
      <vt:lpstr>TEMPLATE F (BLACK)</vt:lpstr>
      <vt:lpstr>TEMPLATE G (WHITE)</vt:lpstr>
      <vt:lpstr>1_TEMPLATE E (WHITE)</vt:lpstr>
      <vt:lpstr>1_TEMPLATE D (BLACK)</vt:lpstr>
      <vt:lpstr>PowerPoint Presentation</vt:lpstr>
      <vt:lpstr>License for use</vt:lpstr>
      <vt:lpstr>PowerPoint Presentation</vt:lpstr>
      <vt:lpstr>Ran around…</vt:lpstr>
      <vt:lpstr>Started with…</vt:lpstr>
      <vt:lpstr>Worked with…</vt:lpstr>
      <vt:lpstr>Founder of Tutamantic</vt:lpstr>
      <vt:lpstr>Let’s roll…</vt:lpstr>
      <vt:lpstr>PowerPoint Presentation</vt:lpstr>
      <vt:lpstr>Threat Modeling should apply  SSDLC principles</vt:lpstr>
      <vt:lpstr>Threat Modeling should map these relationships graphically</vt:lpstr>
      <vt:lpstr>           Threat Modeling should expose      Flaws      versus bugs</vt:lpstr>
      <vt:lpstr>PowerPoint Presentation</vt:lpstr>
      <vt:lpstr>PowerPoint Presentation</vt:lpstr>
      <vt:lpstr>PowerPoint Presentation</vt:lpstr>
      <vt:lpstr>Messy data flow diagrams</vt:lpstr>
      <vt:lpstr>Does this reflect the design?</vt:lpstr>
      <vt:lpstr>All the demands of your time</vt:lpstr>
      <vt:lpstr>Oeh noez!!!</vt:lpstr>
      <vt:lpstr>PowerPoint Presentation</vt:lpstr>
      <vt:lpstr>Use strategic Agile Architecture</vt:lpstr>
      <vt:lpstr>Agile Architecture in the teams</vt:lpstr>
      <vt:lpstr>SAMM</vt:lpstr>
      <vt:lpstr>PowerPoint Presentation</vt:lpstr>
      <vt:lpstr>Rapid Threat model Prototyping (RTMP)</vt:lpstr>
      <vt:lpstr>Rapid Threat model prototyping - purpose</vt:lpstr>
      <vt:lpstr>Let’s break it down by devops steps</vt:lpstr>
      <vt:lpstr>Use a common security framework</vt:lpstr>
      <vt:lpstr>PowerPoint Presentation</vt:lpstr>
      <vt:lpstr>PowerPoint Presentation</vt:lpstr>
      <vt:lpstr>Build on a current context or process diagram </vt:lpstr>
      <vt:lpstr>Example diagram (REAL SYSTEM though)</vt:lpstr>
      <vt:lpstr>PowerPoint Presentation</vt:lpstr>
      <vt:lpstr>Discover the Zones of Trust</vt:lpstr>
      <vt:lpstr>Guidance</vt:lpstr>
      <vt:lpstr>Trust Rule – make entities outside control value of 0</vt:lpstr>
      <vt:lpstr>Trust Guidance – make entities where data hits the disk as the highest values</vt:lpstr>
      <vt:lpstr>Trust Guidance – boundary entities are usually 1 (low trust)</vt:lpstr>
      <vt:lpstr>Trust Guidance – all the other entities will fall within the range</vt:lpstr>
      <vt:lpstr>Apply Zone rules  (guidelines to calculate base attacks)</vt:lpstr>
      <vt:lpstr>Zone Rule – Elevation of Privilege threats first</vt:lpstr>
      <vt:lpstr>Zone rule – SPOOFING threats</vt:lpstr>
      <vt:lpstr>Zone Rule – TAMPERING threats</vt:lpstr>
      <vt:lpstr>Zone Rule – REPUDIATION threats</vt:lpstr>
      <vt:lpstr>Zone Rule – INFORMATION DISCLOSURE threats</vt:lpstr>
      <vt:lpstr>Zone Rule – DENIAL OF SERVICE threats</vt:lpstr>
      <vt:lpstr>Apply Zone rules  (guidelines to calculate base attacks)</vt:lpstr>
      <vt:lpstr>Threats</vt:lpstr>
      <vt:lpstr>Mitigations</vt:lpstr>
      <vt:lpstr>Example of TAMPERING flow mitigations</vt:lpstr>
      <vt:lpstr>SEND THREAT MODEL INFORMATION TO PIPELINE</vt:lpstr>
      <vt:lpstr>Reporting</vt:lpstr>
      <vt:lpstr>Other tools to ingest TM data</vt:lpstr>
      <vt:lpstr>PowerPoint Presentation</vt:lpstr>
      <vt:lpstr>PowerPoint Presentation</vt:lpstr>
      <vt:lpstr>PowerPoint Presentation</vt:lpstr>
      <vt:lpstr>Contact points</vt:lpstr>
    </vt:vector>
  </TitlesOfParts>
  <Manager/>
  <Company>PBD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Nick Carter</dc:creator>
  <cp:keywords/>
  <dc:description/>
  <cp:lastModifiedBy>Geoff Hill</cp:lastModifiedBy>
  <cp:revision>350</cp:revision>
  <cp:lastPrinted>2017-02-15T17:35:27Z</cp:lastPrinted>
  <dcterms:created xsi:type="dcterms:W3CDTF">2015-02-08T18:51:03Z</dcterms:created>
  <dcterms:modified xsi:type="dcterms:W3CDTF">2019-06-04T13:44:15Z</dcterms:modified>
  <cp:category/>
</cp:coreProperties>
</file>